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8"/>
      <p:bold r:id="rId29"/>
      <p:italic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Proxima Nova" panose="02000506030000020004" pitchFamily="2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99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4"/>
    <p:restoredTop sz="94478"/>
  </p:normalViewPr>
  <p:slideViewPr>
    <p:cSldViewPr snapToGrid="0">
      <p:cViewPr>
        <p:scale>
          <a:sx n="160" d="100"/>
          <a:sy n="160" d="100"/>
        </p:scale>
        <p:origin x="1224" y="5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5b4d929fa_1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5b4d929fa_1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1325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50"/>
              <a:buFont typeface="+mj-lt"/>
              <a:buAutoNum type="romanUcPeriod"/>
            </a:pPr>
            <a:r>
              <a:rPr lang="en" sz="1150" u="none" dirty="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There must be a </a:t>
            </a:r>
            <a:r>
              <a:rPr lang="en" sz="1150" u="none" dirty="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linear relationship</a:t>
            </a:r>
            <a:r>
              <a:rPr lang="en" sz="1150" u="none" dirty="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between the outcome variable and the independent variables</a:t>
            </a:r>
          </a:p>
          <a:p>
            <a:pPr marL="898525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50"/>
              <a:buFont typeface="+mj-lt"/>
              <a:buAutoNum type="romanLcPeriod"/>
            </a:pPr>
            <a:r>
              <a:rPr lang="en" sz="1150" u="none" dirty="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Scatterplots can show whether there is a linear or curvilinear relationship</a:t>
            </a:r>
            <a:endParaRPr sz="1150" u="none" dirty="0">
              <a:solidFill>
                <a:srgbClr val="3333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41325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50"/>
              <a:buFont typeface="+mj-lt"/>
              <a:buAutoNum type="romanUcPeriod"/>
            </a:pPr>
            <a:r>
              <a:rPr lang="en" sz="1150" u="none" dirty="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No Multicollinearity – Multiple regression assumes that the independent variables are not highly correlated with each other</a:t>
            </a:r>
          </a:p>
          <a:p>
            <a:pPr marL="898525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50"/>
              <a:buFont typeface="+mj-lt"/>
              <a:buAutoNum type="romanLcPeriod"/>
            </a:pPr>
            <a:r>
              <a:rPr lang="en" sz="1150" u="none" dirty="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This assumption is tested using Variance Inflation Factor (VIF) values</a:t>
            </a:r>
            <a:endParaRPr sz="1150" u="none" dirty="0">
              <a:solidFill>
                <a:srgbClr val="3333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41325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50"/>
              <a:buFont typeface="+mj-lt"/>
              <a:buAutoNum type="romanUcPeriod"/>
            </a:pPr>
            <a:r>
              <a:rPr lang="en" sz="1150" u="none" dirty="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Multivariate Normality – Multiple regression assumes that the residuals are normally distributed</a:t>
            </a:r>
          </a:p>
          <a:p>
            <a:pPr marL="441325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50"/>
              <a:buFont typeface="+mj-lt"/>
              <a:buAutoNum type="romanUcPeriod"/>
            </a:pPr>
            <a:r>
              <a:rPr lang="en" sz="1150" u="none" dirty="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Homoscedasticity – This assumption states that the variance of error terms are similar across the values of the independent variables</a:t>
            </a:r>
          </a:p>
          <a:p>
            <a:pPr marL="898525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50"/>
              <a:buFont typeface="+mj-lt"/>
              <a:buAutoNum type="romanLcPeriod"/>
            </a:pPr>
            <a:r>
              <a:rPr lang="en" sz="1150" u="none" dirty="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A standardized residuals versus predicted values plot can show whether points are equally distributed across all values of the independent variables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5b4d929fa_1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5b4d929fa_1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5b4d929fa_1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5b4d929fa_1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61616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5cbbe0d2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5cbbe0d2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none" dirty="0">
                <a:solidFill>
                  <a:srgbClr val="616161"/>
                </a:solidFill>
              </a:rPr>
              <a:t>Significance level of 0.01: The model is not statistically significant as the p-value from the F-test is greater than 0.01</a:t>
            </a:r>
            <a:endParaRPr sz="1200" u="none" dirty="0">
              <a:solidFill>
                <a:srgbClr val="61616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none" dirty="0">
                <a:solidFill>
                  <a:srgbClr val="616161"/>
                </a:solidFill>
              </a:rPr>
              <a:t>Significance level of 0.05: The model is not statistically significant as the p-value from the F-test is greater than 0.05</a:t>
            </a:r>
            <a:endParaRPr sz="1200" u="none" dirty="0">
              <a:solidFill>
                <a:srgbClr val="61616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5e1a0ff1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5e1a0ff1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5cbbe0d2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5cbbe0d2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none" dirty="0">
                <a:solidFill>
                  <a:srgbClr val="616161"/>
                </a:solidFill>
              </a:rPr>
              <a:t>Significance level of 0.01: The model is statistically significant as the p-value from the F-test is smaller than 0.01</a:t>
            </a:r>
            <a:endParaRPr sz="1200" u="none" dirty="0">
              <a:solidFill>
                <a:srgbClr val="61616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none" dirty="0">
                <a:solidFill>
                  <a:srgbClr val="616161"/>
                </a:solidFill>
              </a:rPr>
              <a:t>Significance level of 0.05: The model is statistically significant as the p-value from the F-test is smaller than 0.05</a:t>
            </a:r>
            <a:endParaRPr sz="1200" u="none" dirty="0">
              <a:solidFill>
                <a:srgbClr val="61616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5e1a0ff1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5e1a0ff1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5b4d929fa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5b4d929fa_1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As previously mentioned, a training set and a test set were used to test predictions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After that, the MAPE of each model was calculated to determine the prediction error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MAPE of the red wine model was about 9.6% while the MAPE of the white whine model was about 10.4%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Incorporating more variables into the model can further increase its prediction accuracy</a:t>
            </a:r>
            <a:endParaRPr sz="140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5cbbe0d2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5cbbe0d2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none" dirty="0">
                <a:solidFill>
                  <a:srgbClr val="111111"/>
                </a:solidFill>
                <a:highlight>
                  <a:srgbClr val="FFFFFF"/>
                </a:highlight>
              </a:rPr>
              <a:t>Variance Inflation Factor (VIF) measures how much the behavior (variance) of an independent variable is influenced, or inflated, by its interaction/correlation with the other independent variables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none" dirty="0">
                <a:solidFill>
                  <a:srgbClr val="111111"/>
                </a:solidFill>
                <a:highlight>
                  <a:srgbClr val="FFFFFF"/>
                </a:highlight>
              </a:rPr>
              <a:t>Variance Inflation Factor (VIF) allows for a quick measurement of how much a variable contributes to the standard error of the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u="none" dirty="0">
              <a:solidFill>
                <a:srgbClr val="616161"/>
              </a:solidFill>
              <a:highlight>
                <a:srgbClr val="F2F2F2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616161"/>
                </a:solidFill>
              </a:rPr>
              <a:t>With 5 as the threshold for VIF, Fixed Acidity exhibits high multicollinearity (highest VIF among all the regressors on the bar graph and greater than threshold)</a:t>
            </a:r>
            <a:endParaRPr dirty="0">
              <a:solidFill>
                <a:srgbClr val="61616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5cbbe0d2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5cbbe0d2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none" dirty="0">
                <a:solidFill>
                  <a:srgbClr val="111111"/>
                </a:solidFill>
                <a:highlight>
                  <a:srgbClr val="FFFFFF"/>
                </a:highlight>
              </a:rPr>
              <a:t>Variance Inflation Factor (VIF) measures how much the behavior (variance) of an independent variable is influenced, or inflated, by its interaction/correlation with the other independent variables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none" dirty="0">
                <a:solidFill>
                  <a:srgbClr val="111111"/>
                </a:solidFill>
                <a:highlight>
                  <a:srgbClr val="FFFFFF"/>
                </a:highlight>
              </a:rPr>
              <a:t>Variance Inflation Factor (VIF) allows for a quick measurement of how much a variable contributes to the standard error of the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u="none" dirty="0">
              <a:solidFill>
                <a:srgbClr val="616161"/>
              </a:solidFill>
              <a:highlight>
                <a:srgbClr val="F2F2F2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616161"/>
                </a:solidFill>
              </a:rPr>
              <a:t>With 5 as the threshold for VIF, Density exhibits high multicollinearity (highest VIF among all the regressors on the bar graph and greater than threshold)</a:t>
            </a:r>
            <a:br>
              <a:rPr lang="en" dirty="0">
                <a:solidFill>
                  <a:srgbClr val="616161"/>
                </a:solidFill>
              </a:rPr>
            </a:br>
            <a:r>
              <a:rPr lang="en" dirty="0">
                <a:solidFill>
                  <a:srgbClr val="616161"/>
                </a:solidFill>
              </a:rPr>
              <a:t>Residual Sugar and Alcohol (respectively) also exhibit high </a:t>
            </a:r>
            <a:r>
              <a:rPr lang="en-US" dirty="0">
                <a:solidFill>
                  <a:srgbClr val="616161"/>
                </a:solidFill>
              </a:rPr>
              <a:t>multicollinearity (VIF greater than threshold)</a:t>
            </a:r>
            <a:endParaRPr dirty="0">
              <a:solidFill>
                <a:srgbClr val="61616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5b4d929f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5b4d929f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5d5ce29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5d5ce29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5d5ce29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5d5ce29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highlight>
                <a:srgbClr val="F2F2F2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5e1a0ff1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5e1a0ff1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39d2dd9d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39d2dd9d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5b4d929fa_1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5b4d929fa_1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5b4d929fa_1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5b4d929fa_1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123f9c9a5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123f9c9a5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Once viewed as a luxury good, wine is now enjoyed by a wide range of consumers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Portugal is a top ten wine exporting </a:t>
            </a:r>
            <a:r>
              <a:rPr lang="en" sz="1350" dirty="0" err="1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countr</a:t>
            </a:r>
            <a:r>
              <a:rPr lang="en" sz="1350" dirty="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 (3.17% of the global market share in 2005)</a:t>
            </a:r>
            <a:endParaRPr sz="1350" dirty="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Exports of its </a:t>
            </a:r>
            <a:r>
              <a:rPr lang="en" sz="1350" i="1" dirty="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vinho </a:t>
            </a:r>
            <a:r>
              <a:rPr lang="en" sz="1350" i="1" dirty="0" err="1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verde</a:t>
            </a:r>
            <a:r>
              <a:rPr lang="en" sz="1350" dirty="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 wine (from the northwest region) have increased by 36% from 1997 to 2007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To support growth, the wine industry is investing in new technologies for both wine making and selling processes</a:t>
            </a:r>
            <a:endParaRPr sz="1350" dirty="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5b4d929f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5b4d929f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5d5ce29c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5d5ce29c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5d5ce29c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5d5ce29c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5d5ce29c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5d5ce29c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5d5ce29c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5d5ce29c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Malolactic fermentation (MLF) is a secondary fermentation caused by malolactic bacteria that converts the stronger and harsher malic acid into the softer lactic acid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MLF is not usually used to raise a wine’s pH, but rather, to make a desired style of wine, for example, a wine with softer acidity</a:t>
            </a:r>
            <a:endParaRPr sz="14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5b4d929fa_1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5b4d929fa_1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Total of 1599 columns for red wine data and 4898 for white wine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Separated data into training and test sets for each wine.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370E5183-B0DC-F741-D470-0512A053ABB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62181275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7772400" imgH="10058400" progId="TCLayout.ActiveDocument.1">
                  <p:embed/>
                </p:oleObj>
              </mc:Choice>
              <mc:Fallback>
                <p:oleObj name="think-cell Slide" r:id="rId1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6" Type="http://schemas.openxmlformats.org/officeDocument/2006/relationships/image" Target="../media/image28.png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6" Type="http://schemas.openxmlformats.org/officeDocument/2006/relationships/image" Target="../media/image33.png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6" Type="http://schemas.openxmlformats.org/officeDocument/2006/relationships/image" Target="../media/image35.png"/><Relationship Id="rId5" Type="http://schemas.openxmlformats.org/officeDocument/2006/relationships/image" Target="../media/image34.emf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6" Type="http://schemas.openxmlformats.org/officeDocument/2006/relationships/image" Target="../media/image38.png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6" Type="http://schemas.openxmlformats.org/officeDocument/2006/relationships/image" Target="../media/image40.png"/><Relationship Id="rId5" Type="http://schemas.openxmlformats.org/officeDocument/2006/relationships/image" Target="../media/image39.emf"/><Relationship Id="rId4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6" Type="http://schemas.openxmlformats.org/officeDocument/2006/relationships/image" Target="../media/image43.png"/><Relationship Id="rId5" Type="http://schemas.openxmlformats.org/officeDocument/2006/relationships/image" Target="../media/image42.emf"/><Relationship Id="rId4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4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6" Type="http://schemas.openxmlformats.org/officeDocument/2006/relationships/image" Target="../media/image50.png"/><Relationship Id="rId5" Type="http://schemas.openxmlformats.org/officeDocument/2006/relationships/image" Target="../media/image49.emf"/><Relationship Id="rId4" Type="http://schemas.openxmlformats.org/officeDocument/2006/relationships/oleObject" Target="../embeddings/oleObject19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.xml"/><Relationship Id="rId7" Type="http://schemas.microsoft.com/office/2007/relationships/hdphoto" Target="../media/hdphoto1.wd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Relationship Id="rId9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6" Type="http://schemas.openxmlformats.org/officeDocument/2006/relationships/image" Target="../media/image54.png"/><Relationship Id="rId5" Type="http://schemas.openxmlformats.org/officeDocument/2006/relationships/image" Target="../media/image53.emf"/><Relationship Id="rId4" Type="http://schemas.openxmlformats.org/officeDocument/2006/relationships/oleObject" Target="../embeddings/oleObject2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6" Type="http://schemas.openxmlformats.org/officeDocument/2006/relationships/image" Target="../media/image56.png"/><Relationship Id="rId5" Type="http://schemas.openxmlformats.org/officeDocument/2006/relationships/image" Target="../media/image55.emf"/><Relationship Id="rId4" Type="http://schemas.openxmlformats.org/officeDocument/2006/relationships/oleObject" Target="../embeddings/oleObject2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6" Type="http://schemas.openxmlformats.org/officeDocument/2006/relationships/image" Target="../media/image36.png"/><Relationship Id="rId5" Type="http://schemas.openxmlformats.org/officeDocument/2006/relationships/image" Target="../media/image58.emf"/><Relationship Id="rId4" Type="http://schemas.openxmlformats.org/officeDocument/2006/relationships/oleObject" Target="../embeddings/oleObject2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6" Type="http://schemas.openxmlformats.org/officeDocument/2006/relationships/image" Target="../media/image40.png"/><Relationship Id="rId5" Type="http://schemas.openxmlformats.org/officeDocument/2006/relationships/image" Target="../media/image59.emf"/><Relationship Id="rId4" Type="http://schemas.openxmlformats.org/officeDocument/2006/relationships/oleObject" Target="../embeddings/oleObject23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tore.ac.uk/srme/www/fac/soc/wie/research-new/srme/modules/mod3/3/index.html" TargetMode="External"/><Relationship Id="rId3" Type="http://schemas.openxmlformats.org/officeDocument/2006/relationships/notesSlide" Target="../notesSlides/notesSlide24.xml"/><Relationship Id="rId7" Type="http://schemas.openxmlformats.org/officeDocument/2006/relationships/hyperlink" Target="https://www.sciencedirect.com/science/article/pii/S0167923609001377?via%3Dihub" TargetMode="External"/><Relationship Id="rId12" Type="http://schemas.openxmlformats.org/officeDocument/2006/relationships/hyperlink" Target="https://www.statisticssolutions.com/assumptions-of-multiple-linear-regression/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6" Type="http://schemas.openxmlformats.org/officeDocument/2006/relationships/hyperlink" Target="https://archive.ics.uci.edu/ml/datasets/Wine+Quality" TargetMode="External"/><Relationship Id="rId11" Type="http://schemas.openxmlformats.org/officeDocument/2006/relationships/hyperlink" Target="https://winemakermag.com/article/547-phiguring-out-ph" TargetMode="External"/><Relationship Id="rId5" Type="http://schemas.openxmlformats.org/officeDocument/2006/relationships/image" Target="../media/image60.emf"/><Relationship Id="rId10" Type="http://schemas.openxmlformats.org/officeDocument/2006/relationships/hyperlink" Target="https://winemakermag.com/technique/1650-monitoring-adjusting-ph" TargetMode="External"/><Relationship Id="rId4" Type="http://schemas.openxmlformats.org/officeDocument/2006/relationships/oleObject" Target="../embeddings/oleObject24.bin"/><Relationship Id="rId9" Type="http://schemas.openxmlformats.org/officeDocument/2006/relationships/hyperlink" Target="https://www.wineperspective.com/wine-acidity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5" Type="http://schemas.openxmlformats.org/officeDocument/2006/relationships/image" Target="../media/image61.emf"/><Relationship Id="rId4" Type="http://schemas.openxmlformats.org/officeDocument/2006/relationships/oleObject" Target="../embeddings/oleObject25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FEB6881-1EC6-541F-7A66-D8D9C85D0EF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7466538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761725" y="967800"/>
            <a:ext cx="7320000" cy="18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Courier New"/>
                <a:ea typeface="Courier New"/>
                <a:cs typeface="Courier New"/>
                <a:sym typeface="Courier New"/>
              </a:rPr>
              <a:t>Modeling Wine Preferences via Data Mining</a:t>
            </a:r>
            <a:endParaRPr sz="2000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761725" y="3243400"/>
            <a:ext cx="1599812" cy="390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Courier New"/>
                <a:ea typeface="Courier New"/>
                <a:cs typeface="Courier New"/>
                <a:sym typeface="Courier New"/>
              </a:rPr>
              <a:t>Dev Misra</a:t>
            </a:r>
            <a:endParaRPr sz="1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71AEF2D-2090-8304-14E3-BB1BBF78051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126887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" name="Google Shape;130;p22"/>
          <p:cNvSpPr txBox="1">
            <a:spLocks noGrp="1"/>
          </p:cNvSpPr>
          <p:nvPr>
            <p:ph type="body" idx="1"/>
          </p:nvPr>
        </p:nvSpPr>
        <p:spPr>
          <a:xfrm>
            <a:off x="549603" y="1665755"/>
            <a:ext cx="5829300" cy="27233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927418" lvl="1">
              <a:buSzPct val="100000"/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bg2"/>
                </a:solidFill>
              </a:rPr>
              <a:t>L</a:t>
            </a:r>
            <a:r>
              <a:rPr lang="en" dirty="0"/>
              <a:t>inearity</a:t>
            </a:r>
          </a:p>
          <a:p>
            <a:pPr marL="1384618" lvl="2">
              <a:buSzPct val="100000"/>
              <a:buFont typeface="Arial" panose="020B0604020202020204" pitchFamily="34" charset="0"/>
              <a:buChar char="•"/>
            </a:pPr>
            <a:r>
              <a:rPr lang="en" sz="1100" dirty="0"/>
              <a:t>Relationship between dependent and independent variables is linear</a:t>
            </a:r>
            <a:br>
              <a:rPr lang="en" sz="1100" dirty="0"/>
            </a:br>
            <a:endParaRPr lang="en" sz="1050" dirty="0"/>
          </a:p>
          <a:p>
            <a:pPr marL="927418" lvl="1">
              <a:buSzPct val="100000"/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bg2"/>
                </a:solidFill>
              </a:rPr>
              <a:t>I</a:t>
            </a:r>
            <a:r>
              <a:rPr lang="en" dirty="0"/>
              <a:t>ndependence of Errors</a:t>
            </a:r>
          </a:p>
          <a:p>
            <a:pPr marL="1371600" lvl="2" indent="-31343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100" dirty="0"/>
              <a:t>No correlation between consecutive residuals</a:t>
            </a:r>
          </a:p>
          <a:p>
            <a:pPr marL="1371600" lvl="2" indent="-31343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100" dirty="0"/>
              <a:t>Each independent variable can be tested using VIF values</a:t>
            </a:r>
            <a:endParaRPr lang="en" sz="1100" dirty="0"/>
          </a:p>
          <a:p>
            <a:pPr marL="1058163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en" sz="1200" dirty="0"/>
          </a:p>
          <a:p>
            <a:pPr lvl="1" indent="-313437"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N</a:t>
            </a:r>
            <a:r>
              <a:rPr lang="en-US" dirty="0"/>
              <a:t>ormality of Error</a:t>
            </a:r>
          </a:p>
          <a:p>
            <a:pPr marL="1371600" lvl="2" indent="-31343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100" dirty="0"/>
              <a:t>Residuals are normally distributed</a:t>
            </a:r>
            <a:br>
              <a:rPr lang="en-US" sz="1100" dirty="0"/>
            </a:br>
            <a:endParaRPr sz="1100" dirty="0"/>
          </a:p>
          <a:p>
            <a:pPr marL="914400" lvl="1" indent="-31343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bg2"/>
                </a:solidFill>
              </a:rPr>
              <a:t>E</a:t>
            </a:r>
            <a:r>
              <a:rPr lang="en" dirty="0"/>
              <a:t>qual Variance</a:t>
            </a:r>
            <a:endParaRPr dirty="0"/>
          </a:p>
          <a:p>
            <a:pPr marL="1371600" lvl="2" indent="-31343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100" dirty="0"/>
              <a:t>Residuals have a constant variance at every level of x</a:t>
            </a:r>
            <a:endParaRPr sz="1050" dirty="0"/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0798" y="3879012"/>
            <a:ext cx="288036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0798" y="3202803"/>
            <a:ext cx="288036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9579046B-6FDF-494F-3DAC-E5B41CC30590}"/>
              </a:ext>
            </a:extLst>
          </p:cNvPr>
          <p:cNvSpPr txBox="1">
            <a:spLocks/>
          </p:cNvSpPr>
          <p:nvPr/>
        </p:nvSpPr>
        <p:spPr>
          <a:xfrm>
            <a:off x="311700" y="2451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b="1" dirty="0"/>
              <a:t>Assumptions for Regression</a:t>
            </a:r>
            <a:endParaRPr lang="en-US" b="1" dirty="0"/>
          </a:p>
        </p:txBody>
      </p:sp>
      <p:sp>
        <p:nvSpPr>
          <p:cNvPr id="8" name="Google Shape;130;p22">
            <a:extLst>
              <a:ext uri="{FF2B5EF4-FFF2-40B4-BE49-F238E27FC236}">
                <a16:creationId xmlns:a16="http://schemas.microsoft.com/office/drawing/2014/main" id="{7CB33EC6-7190-4AC9-D98C-633A659D8368}"/>
              </a:ext>
            </a:extLst>
          </p:cNvPr>
          <p:cNvSpPr txBox="1">
            <a:spLocks/>
          </p:cNvSpPr>
          <p:nvPr/>
        </p:nvSpPr>
        <p:spPr>
          <a:xfrm>
            <a:off x="298240" y="867887"/>
            <a:ext cx="8520599" cy="8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470218">
              <a:buSzPct val="100000"/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bg2"/>
                </a:solidFill>
              </a:rPr>
              <a:t>L.I.N.E.</a:t>
            </a:r>
            <a:r>
              <a:rPr lang="en-US" sz="1700" dirty="0"/>
              <a:t> assumptions/conditions must be met within both datasets to draw inferences from or make predictions from the model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F0A3FBAE-7081-849D-CBEC-C4FD7987DC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2471259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309958" y="882394"/>
            <a:ext cx="3465643" cy="44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05000"/>
              </a:lnSpc>
              <a:buSzPct val="100000"/>
              <a:buFont typeface="Arial" panose="020B0604020202020204" pitchFamily="34" charset="0"/>
              <a:buChar char="•"/>
            </a:pPr>
            <a:r>
              <a:rPr lang="en" sz="1700" dirty="0"/>
              <a:t>Linearity</a:t>
            </a:r>
          </a:p>
          <a:p>
            <a:pPr lvl="1">
              <a:lnSpc>
                <a:spcPct val="105000"/>
              </a:lnSpc>
              <a:buSzPct val="100000"/>
              <a:buFont typeface="Arial" panose="020B0604020202020204" pitchFamily="34" charset="0"/>
              <a:buChar char="•"/>
            </a:pPr>
            <a:r>
              <a:rPr lang="en" sz="1300" dirty="0">
                <a:solidFill>
                  <a:srgbClr val="00B050"/>
                </a:solidFill>
              </a:rPr>
              <a:t>No significant U-shape in “Residuals vs Fitted”</a:t>
            </a:r>
            <a:br>
              <a:rPr lang="en" sz="1300" dirty="0">
                <a:solidFill>
                  <a:srgbClr val="00B050"/>
                </a:solidFill>
              </a:rPr>
            </a:br>
            <a:endParaRPr lang="en" sz="1300" dirty="0">
              <a:solidFill>
                <a:srgbClr val="00B050"/>
              </a:solidFill>
            </a:endParaRPr>
          </a:p>
          <a:p>
            <a:pPr>
              <a:lnSpc>
                <a:spcPct val="105000"/>
              </a:lnSpc>
              <a:buSzPct val="100000"/>
              <a:buFont typeface="Arial" panose="020B0604020202020204" pitchFamily="34" charset="0"/>
              <a:buChar char="•"/>
            </a:pPr>
            <a:r>
              <a:rPr lang="en" sz="1700" dirty="0"/>
              <a:t>Independence of Errors</a:t>
            </a:r>
          </a:p>
          <a:p>
            <a:pPr lvl="1">
              <a:lnSpc>
                <a:spcPct val="105000"/>
              </a:lnSpc>
              <a:buSzPct val="100000"/>
              <a:buFont typeface="Arial" panose="020B0604020202020204" pitchFamily="34" charset="0"/>
              <a:buChar char="•"/>
            </a:pPr>
            <a:r>
              <a:rPr lang="en" sz="1300" dirty="0">
                <a:solidFill>
                  <a:srgbClr val="00B050"/>
                </a:solidFill>
              </a:rPr>
              <a:t>No cyclical patterns in “Residuals vs Leverage”</a:t>
            </a:r>
            <a:br>
              <a:rPr lang="en" sz="1300" dirty="0">
                <a:solidFill>
                  <a:srgbClr val="00B050"/>
                </a:solidFill>
              </a:rPr>
            </a:br>
            <a:endParaRPr lang="en" sz="1300" dirty="0">
              <a:solidFill>
                <a:srgbClr val="00B050"/>
              </a:solidFill>
            </a:endParaRPr>
          </a:p>
          <a:p>
            <a:pPr>
              <a:lnSpc>
                <a:spcPct val="105000"/>
              </a:lnSpc>
              <a:buSzPct val="100000"/>
              <a:buFont typeface="Arial" panose="020B0604020202020204" pitchFamily="34" charset="0"/>
              <a:buChar char="•"/>
            </a:pPr>
            <a:r>
              <a:rPr lang="en" sz="1700" dirty="0"/>
              <a:t>Normality of Error</a:t>
            </a:r>
          </a:p>
          <a:p>
            <a:pPr lvl="1">
              <a:lnSpc>
                <a:spcPct val="105000"/>
              </a:lnSpc>
              <a:buSzPct val="100000"/>
              <a:buFont typeface="Arial" panose="020B0604020202020204" pitchFamily="34" charset="0"/>
              <a:buChar char="•"/>
            </a:pPr>
            <a:r>
              <a:rPr lang="en" sz="1300" dirty="0">
                <a:solidFill>
                  <a:srgbClr val="00B050"/>
                </a:solidFill>
              </a:rPr>
              <a:t>Residuals are normally distr</a:t>
            </a:r>
            <a:r>
              <a:rPr lang="en-US" sz="1300" dirty="0">
                <a:solidFill>
                  <a:srgbClr val="00B050"/>
                </a:solidFill>
              </a:rPr>
              <a:t>i</a:t>
            </a:r>
            <a:r>
              <a:rPr lang="en" sz="1300" dirty="0">
                <a:solidFill>
                  <a:srgbClr val="00B050"/>
                </a:solidFill>
              </a:rPr>
              <a:t>buted in “Normal Q-Q”</a:t>
            </a:r>
            <a:br>
              <a:rPr lang="en" sz="1300" dirty="0">
                <a:solidFill>
                  <a:srgbClr val="00B050"/>
                </a:solidFill>
              </a:rPr>
            </a:br>
            <a:endParaRPr lang="en" sz="1300" dirty="0">
              <a:solidFill>
                <a:srgbClr val="00B050"/>
              </a:solidFill>
            </a:endParaRPr>
          </a:p>
          <a:p>
            <a:pPr>
              <a:lnSpc>
                <a:spcPct val="105000"/>
              </a:lnSpc>
              <a:buSzPct val="100000"/>
              <a:buFont typeface="Arial" panose="020B0604020202020204" pitchFamily="34" charset="0"/>
              <a:buChar char="•"/>
            </a:pPr>
            <a:r>
              <a:rPr lang="en" sz="1700" dirty="0"/>
              <a:t>Equal Variance</a:t>
            </a:r>
          </a:p>
          <a:p>
            <a:pPr lvl="1">
              <a:lnSpc>
                <a:spcPct val="105000"/>
              </a:lnSpc>
              <a:buSzPct val="100000"/>
              <a:buFont typeface="Arial" panose="020B0604020202020204" pitchFamily="34" charset="0"/>
              <a:buChar char="•"/>
            </a:pPr>
            <a:r>
              <a:rPr lang="en" sz="1300" dirty="0">
                <a:solidFill>
                  <a:srgbClr val="FF0000"/>
                </a:solidFill>
              </a:rPr>
              <a:t>Inconsistent variance in “Scale-Location”</a:t>
            </a:r>
            <a:endParaRPr lang="en-US" sz="1300" dirty="0">
              <a:solidFill>
                <a:srgbClr val="FF0000"/>
              </a:solidFill>
            </a:endParaRPr>
          </a:p>
        </p:txBody>
      </p:sp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5158" y="962762"/>
            <a:ext cx="22860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3617" y="1006307"/>
            <a:ext cx="22860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03617" y="2936504"/>
            <a:ext cx="22860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35158" y="2936504"/>
            <a:ext cx="22860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850803F3-AAA8-56DE-8320-6948BB38460B}"/>
              </a:ext>
            </a:extLst>
          </p:cNvPr>
          <p:cNvSpPr txBox="1">
            <a:spLocks/>
          </p:cNvSpPr>
          <p:nvPr/>
        </p:nvSpPr>
        <p:spPr>
          <a:xfrm>
            <a:off x="311700" y="2451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b="1" dirty="0"/>
              <a:t>Red Wine Assumptions</a:t>
            </a:r>
            <a:endParaRPr lang="en-US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DD6C4899-F24D-387D-D9A9-007DF7F6CA2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759716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0" name="Google Shape;15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1760" y="1019760"/>
            <a:ext cx="22860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5760" y="1019760"/>
            <a:ext cx="22860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95760" y="2945996"/>
            <a:ext cx="22860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81760" y="2945996"/>
            <a:ext cx="22860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9;p23">
            <a:extLst>
              <a:ext uri="{FF2B5EF4-FFF2-40B4-BE49-F238E27FC236}">
                <a16:creationId xmlns:a16="http://schemas.microsoft.com/office/drawing/2014/main" id="{D174B5FD-264A-4BC3-982F-037B834600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9958" y="882394"/>
            <a:ext cx="3465643" cy="44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05000"/>
              </a:lnSpc>
              <a:buSzPct val="100000"/>
              <a:buFont typeface="Arial" panose="020B0604020202020204" pitchFamily="34" charset="0"/>
              <a:buChar char="•"/>
            </a:pPr>
            <a:r>
              <a:rPr lang="en" sz="1700" dirty="0"/>
              <a:t>Linearity</a:t>
            </a:r>
          </a:p>
          <a:p>
            <a:pPr lvl="1">
              <a:lnSpc>
                <a:spcPct val="105000"/>
              </a:lnSpc>
              <a:buSzPct val="100000"/>
              <a:buFont typeface="Arial" panose="020B0604020202020204" pitchFamily="34" charset="0"/>
              <a:buChar char="•"/>
            </a:pPr>
            <a:r>
              <a:rPr lang="en" sz="1300" dirty="0">
                <a:solidFill>
                  <a:srgbClr val="00B050"/>
                </a:solidFill>
              </a:rPr>
              <a:t>No significant U-shape in “Residuals vs Fitted”</a:t>
            </a:r>
            <a:br>
              <a:rPr lang="en" sz="1300" dirty="0">
                <a:solidFill>
                  <a:srgbClr val="00B050"/>
                </a:solidFill>
              </a:rPr>
            </a:br>
            <a:endParaRPr lang="en" sz="1300" dirty="0">
              <a:solidFill>
                <a:srgbClr val="00B050"/>
              </a:solidFill>
            </a:endParaRPr>
          </a:p>
          <a:p>
            <a:pPr>
              <a:lnSpc>
                <a:spcPct val="105000"/>
              </a:lnSpc>
              <a:buSzPct val="100000"/>
              <a:buFont typeface="Arial" panose="020B0604020202020204" pitchFamily="34" charset="0"/>
              <a:buChar char="•"/>
            </a:pPr>
            <a:r>
              <a:rPr lang="en" sz="1700" dirty="0"/>
              <a:t>Independence of Errors</a:t>
            </a:r>
          </a:p>
          <a:p>
            <a:pPr lvl="1">
              <a:lnSpc>
                <a:spcPct val="105000"/>
              </a:lnSpc>
              <a:buSzPct val="100000"/>
              <a:buFont typeface="Arial" panose="020B0604020202020204" pitchFamily="34" charset="0"/>
              <a:buChar char="•"/>
            </a:pPr>
            <a:r>
              <a:rPr lang="en" sz="1300" dirty="0">
                <a:solidFill>
                  <a:srgbClr val="00B050"/>
                </a:solidFill>
              </a:rPr>
              <a:t>No cyclical patterns in “Residuals vs Leverage”</a:t>
            </a:r>
            <a:br>
              <a:rPr lang="en" sz="1300" dirty="0">
                <a:solidFill>
                  <a:srgbClr val="00B050"/>
                </a:solidFill>
              </a:rPr>
            </a:br>
            <a:endParaRPr lang="en" sz="1300" dirty="0">
              <a:solidFill>
                <a:srgbClr val="00B050"/>
              </a:solidFill>
            </a:endParaRPr>
          </a:p>
          <a:p>
            <a:pPr>
              <a:lnSpc>
                <a:spcPct val="105000"/>
              </a:lnSpc>
              <a:buSzPct val="100000"/>
              <a:buFont typeface="Arial" panose="020B0604020202020204" pitchFamily="34" charset="0"/>
              <a:buChar char="•"/>
            </a:pPr>
            <a:r>
              <a:rPr lang="en" sz="1700" dirty="0"/>
              <a:t>Normality of Error</a:t>
            </a:r>
          </a:p>
          <a:p>
            <a:pPr lvl="1">
              <a:lnSpc>
                <a:spcPct val="105000"/>
              </a:lnSpc>
              <a:buSzPct val="100000"/>
              <a:buFont typeface="Arial" panose="020B0604020202020204" pitchFamily="34" charset="0"/>
              <a:buChar char="•"/>
            </a:pPr>
            <a:r>
              <a:rPr lang="en" sz="1300" dirty="0">
                <a:solidFill>
                  <a:srgbClr val="00B050"/>
                </a:solidFill>
              </a:rPr>
              <a:t>Residuals are normally distr</a:t>
            </a:r>
            <a:r>
              <a:rPr lang="en-US" sz="1300" dirty="0">
                <a:solidFill>
                  <a:srgbClr val="00B050"/>
                </a:solidFill>
              </a:rPr>
              <a:t>i</a:t>
            </a:r>
            <a:r>
              <a:rPr lang="en" sz="1300" dirty="0">
                <a:solidFill>
                  <a:srgbClr val="00B050"/>
                </a:solidFill>
              </a:rPr>
              <a:t>buted in “Normal Q-Q”</a:t>
            </a:r>
            <a:br>
              <a:rPr lang="en" sz="1300" dirty="0">
                <a:solidFill>
                  <a:srgbClr val="00B050"/>
                </a:solidFill>
              </a:rPr>
            </a:br>
            <a:endParaRPr lang="en" sz="1300" dirty="0">
              <a:solidFill>
                <a:srgbClr val="00B050"/>
              </a:solidFill>
            </a:endParaRPr>
          </a:p>
          <a:p>
            <a:pPr>
              <a:lnSpc>
                <a:spcPct val="105000"/>
              </a:lnSpc>
              <a:buSzPct val="100000"/>
              <a:buFont typeface="Arial" panose="020B0604020202020204" pitchFamily="34" charset="0"/>
              <a:buChar char="•"/>
            </a:pPr>
            <a:r>
              <a:rPr lang="en" sz="1700" dirty="0"/>
              <a:t>Equal Variance</a:t>
            </a:r>
          </a:p>
          <a:p>
            <a:pPr lvl="1">
              <a:lnSpc>
                <a:spcPct val="105000"/>
              </a:lnSpc>
              <a:buSzPct val="100000"/>
              <a:buFont typeface="Arial" panose="020B0604020202020204" pitchFamily="34" charset="0"/>
              <a:buChar char="•"/>
            </a:pPr>
            <a:r>
              <a:rPr lang="en" sz="1300" dirty="0">
                <a:solidFill>
                  <a:srgbClr val="FF0000"/>
                </a:solidFill>
              </a:rPr>
              <a:t>Inconsistent variance in “Scale-Location”</a:t>
            </a:r>
            <a:endParaRPr lang="en-US" sz="1300" dirty="0">
              <a:solidFill>
                <a:srgbClr val="FF0000"/>
              </a:solidFill>
            </a:endParaRPr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86B18B7C-BDF5-F48D-0F06-99994CD81702}"/>
              </a:ext>
            </a:extLst>
          </p:cNvPr>
          <p:cNvSpPr txBox="1">
            <a:spLocks/>
          </p:cNvSpPr>
          <p:nvPr/>
        </p:nvSpPr>
        <p:spPr>
          <a:xfrm>
            <a:off x="311700" y="2451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b="1" dirty="0"/>
              <a:t>White Wine Assumptions</a:t>
            </a:r>
            <a:endParaRPr lang="en-US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9186A831-B0DE-2FF6-F965-C6739196D78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125971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" name="Google Shape;161;p25"/>
          <p:cNvSpPr txBox="1">
            <a:spLocks noGrp="1"/>
          </p:cNvSpPr>
          <p:nvPr>
            <p:ph type="body" idx="1"/>
          </p:nvPr>
        </p:nvSpPr>
        <p:spPr>
          <a:xfrm>
            <a:off x="302991" y="858855"/>
            <a:ext cx="441585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700" dirty="0"/>
              <a:t>Adjusted R-Squared: 0.3098</a:t>
            </a:r>
            <a:br>
              <a:rPr lang="en" sz="1700" dirty="0"/>
            </a:br>
            <a:endParaRPr sz="800" dirty="0"/>
          </a:p>
          <a:p>
            <a:pPr lvl="1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sz="1300" dirty="0"/>
              <a:t>A low adjusted R-squared indicates that the additional input variables are not adding value to the model</a:t>
            </a:r>
            <a:endParaRPr sz="1300" dirty="0"/>
          </a:p>
          <a:p>
            <a:pPr lvl="1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sz="1300" dirty="0"/>
              <a:t>Currently, the red wine model is a bad fit</a:t>
            </a:r>
            <a:br>
              <a:rPr lang="en" sz="1300" dirty="0"/>
            </a:br>
            <a:endParaRPr lang="en" sz="1300" dirty="0"/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" sz="1700" dirty="0"/>
              <a:t>Significance at </a:t>
            </a:r>
            <a:r>
              <a:rPr lang="el-GR" sz="1700" dirty="0"/>
              <a:t>α</a:t>
            </a:r>
            <a:r>
              <a:rPr lang="en-US" sz="1700" dirty="0"/>
              <a:t> = </a:t>
            </a:r>
            <a:r>
              <a:rPr lang="en" sz="1700" dirty="0"/>
              <a:t>0.05</a:t>
            </a:r>
            <a:br>
              <a:rPr lang="en" sz="2100" dirty="0"/>
            </a:br>
            <a:endParaRPr sz="1200" dirty="0"/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" sz="1300" dirty="0"/>
              <a:t>The model is not statistically significant at </a:t>
            </a:r>
            <a:r>
              <a:rPr lang="el-GR" sz="1300" dirty="0"/>
              <a:t>α = 0.05</a:t>
            </a:r>
            <a:r>
              <a:rPr lang="en-US" sz="1300" dirty="0"/>
              <a:t>,</a:t>
            </a:r>
            <a:r>
              <a:rPr lang="en" sz="1300" dirty="0"/>
              <a:t> as the p-value from the model is 0.6358, which is greater than 0.05</a:t>
            </a:r>
            <a:endParaRPr sz="1300" dirty="0"/>
          </a:p>
        </p:txBody>
      </p:sp>
      <p:sp>
        <p:nvSpPr>
          <p:cNvPr id="163" name="Google Shape;163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CB8B38-A74D-4D52-B94E-777F55B6FF99}"/>
              </a:ext>
            </a:extLst>
          </p:cNvPr>
          <p:cNvGrpSpPr/>
          <p:nvPr/>
        </p:nvGrpSpPr>
        <p:grpSpPr>
          <a:xfrm>
            <a:off x="4951389" y="817821"/>
            <a:ext cx="4046380" cy="3793004"/>
            <a:chOff x="4725275" y="491613"/>
            <a:chExt cx="4372076" cy="4160274"/>
          </a:xfrm>
        </p:grpSpPr>
        <p:pic>
          <p:nvPicPr>
            <p:cNvPr id="162" name="Google Shape;162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25275" y="491613"/>
              <a:ext cx="4372076" cy="4160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25"/>
            <p:cNvSpPr/>
            <p:nvPr/>
          </p:nvSpPr>
          <p:spPr>
            <a:xfrm>
              <a:off x="7980871" y="2060854"/>
              <a:ext cx="498818" cy="149174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6637000" y="4361540"/>
              <a:ext cx="1715700" cy="1566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6457C79F-D2FE-E07A-F41A-AF87601FE44C}"/>
              </a:ext>
            </a:extLst>
          </p:cNvPr>
          <p:cNvSpPr txBox="1">
            <a:spLocks/>
          </p:cNvSpPr>
          <p:nvPr/>
        </p:nvSpPr>
        <p:spPr>
          <a:xfrm>
            <a:off x="311700" y="2451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b="1" dirty="0"/>
              <a:t>Model Fitness – Red Wine</a:t>
            </a:r>
            <a:endParaRPr lang="en-US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DCF0DD85-A0A6-F3D0-A2A2-675F4945E02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0345274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" name="Google Shape;175;p26"/>
          <p:cNvSpPr txBox="1">
            <a:spLocks noGrp="1"/>
          </p:cNvSpPr>
          <p:nvPr>
            <p:ph type="body" idx="1"/>
          </p:nvPr>
        </p:nvSpPr>
        <p:spPr>
          <a:xfrm>
            <a:off x="309696" y="898841"/>
            <a:ext cx="4897634" cy="3703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Best regressor(s) to incorporate into model:</a:t>
            </a:r>
            <a:br>
              <a:rPr lang="en" sz="1400" dirty="0"/>
            </a:br>
            <a:endParaRPr lang="en" sz="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" sz="1200" dirty="0"/>
              <a:t>Used </a:t>
            </a:r>
            <a:r>
              <a:rPr lang="en" sz="1200" i="1" dirty="0" err="1"/>
              <a:t>regsubsets</a:t>
            </a:r>
            <a:r>
              <a:rPr lang="en" sz="1200" i="1" dirty="0"/>
              <a:t> </a:t>
            </a:r>
            <a:r>
              <a:rPr lang="en" sz="1200" dirty="0"/>
              <a:t>{leaps}</a:t>
            </a:r>
            <a:endParaRPr lang="en-US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Fixed Acidity, Volatile Acidity, Citric Acid, Chlorides, Free Sulfur Dioxide, Total Sulfur Dioxide, Sulphates, and Alcohol </a:t>
            </a:r>
            <a:br>
              <a:rPr lang="en-US" sz="1100" dirty="0"/>
            </a:br>
            <a:endParaRPr lang="en-US" sz="1800" dirty="0"/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Adjusted R-Squared: 0.312</a:t>
            </a:r>
            <a:br>
              <a:rPr lang="en" sz="1400" dirty="0"/>
            </a:br>
            <a:endParaRPr sz="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" sz="1200" dirty="0"/>
              <a:t>Compared to the original values, the relatively higher Adjusted R-Squared indicates the regressors can add more value to the model</a:t>
            </a:r>
            <a:br>
              <a:rPr lang="en" sz="1100" dirty="0"/>
            </a:br>
            <a:endParaRPr lang="en" sz="1800" dirty="0"/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Significance at </a:t>
            </a:r>
            <a:r>
              <a:rPr lang="el-GR" sz="1600" dirty="0"/>
              <a:t>α</a:t>
            </a:r>
            <a:r>
              <a:rPr lang="en-US" sz="1600" dirty="0"/>
              <a:t> = 0.05</a:t>
            </a:r>
            <a:br>
              <a:rPr lang="en" sz="1400" dirty="0"/>
            </a:br>
            <a:endParaRPr sz="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" sz="1200" dirty="0"/>
              <a:t>The model is statistically significant at </a:t>
            </a:r>
            <a:r>
              <a:rPr lang="el-GR" sz="1200" dirty="0"/>
              <a:t>α = 0.05</a:t>
            </a:r>
            <a:r>
              <a:rPr lang="en" sz="1200" dirty="0"/>
              <a:t>, as the p-value from the model is 2e-16, which is less than 0.05</a:t>
            </a:r>
            <a:endParaRPr sz="1200" dirty="0"/>
          </a:p>
        </p:txBody>
      </p:sp>
      <p:sp>
        <p:nvSpPr>
          <p:cNvPr id="170" name="Google Shape;170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43F2E2C9-D693-0F4B-EDD2-E7E275515C22}"/>
              </a:ext>
            </a:extLst>
          </p:cNvPr>
          <p:cNvSpPr txBox="1">
            <a:spLocks/>
          </p:cNvSpPr>
          <p:nvPr/>
        </p:nvSpPr>
        <p:spPr>
          <a:xfrm>
            <a:off x="311700" y="245121"/>
            <a:ext cx="48873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b="1" dirty="0"/>
              <a:t>Improved Red Wine Model</a:t>
            </a:r>
            <a:endParaRPr lang="en-US" b="1" dirty="0"/>
          </a:p>
        </p:txBody>
      </p:sp>
      <p:pic>
        <p:nvPicPr>
          <p:cNvPr id="171" name="Google Shape;171;p26"/>
          <p:cNvPicPr preferRelativeResize="0"/>
          <p:nvPr/>
        </p:nvPicPr>
        <p:blipFill rotWithShape="1">
          <a:blip r:embed="rId6">
            <a:alphaModFix/>
          </a:blip>
          <a:srcRect t="19665"/>
          <a:stretch/>
        </p:blipFill>
        <p:spPr>
          <a:xfrm>
            <a:off x="5676258" y="242242"/>
            <a:ext cx="3063523" cy="13990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A511761-65D6-E5A8-FA15-1E43B39D2D27}"/>
              </a:ext>
            </a:extLst>
          </p:cNvPr>
          <p:cNvGrpSpPr/>
          <p:nvPr/>
        </p:nvGrpSpPr>
        <p:grpSpPr>
          <a:xfrm>
            <a:off x="5427247" y="1640563"/>
            <a:ext cx="3727263" cy="3130563"/>
            <a:chOff x="4859725" y="1681054"/>
            <a:chExt cx="3727263" cy="31305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1E1504F-A2B1-A108-5856-77CF15E07875}"/>
                </a:ext>
              </a:extLst>
            </p:cNvPr>
            <p:cNvGrpSpPr/>
            <p:nvPr/>
          </p:nvGrpSpPr>
          <p:grpSpPr>
            <a:xfrm>
              <a:off x="4859725" y="1681054"/>
              <a:ext cx="3727263" cy="3130563"/>
              <a:chOff x="4859725" y="1681054"/>
              <a:chExt cx="3727263" cy="3130563"/>
            </a:xfrm>
          </p:grpSpPr>
          <p:pic>
            <p:nvPicPr>
              <p:cNvPr id="172" name="Google Shape;172;p26"/>
              <p:cNvPicPr preferRelativeResize="0"/>
              <p:nvPr/>
            </p:nvPicPr>
            <p:blipFill>
              <a:blip r:embed="rId7">
                <a:alphaModFix/>
              </a:blip>
              <a:srcRect r="2560"/>
              <a:stretch/>
            </p:blipFill>
            <p:spPr>
              <a:xfrm>
                <a:off x="4859725" y="1681054"/>
                <a:ext cx="3727263" cy="313056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3" name="Google Shape;173;p26"/>
              <p:cNvSpPr/>
              <p:nvPr/>
            </p:nvSpPr>
            <p:spPr>
              <a:xfrm>
                <a:off x="7270124" y="3118700"/>
                <a:ext cx="404591" cy="127084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4" name="Google Shape;174;p26"/>
            <p:cNvSpPr/>
            <p:nvPr/>
          </p:nvSpPr>
          <p:spPr>
            <a:xfrm>
              <a:off x="6539584" y="4667703"/>
              <a:ext cx="895155" cy="133409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AC445CB-D0A4-0AA3-EE0D-2FBF771DA4B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7316208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" name="Google Shape;183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73D756-559D-D4DE-2155-E028E702D322}"/>
              </a:ext>
            </a:extLst>
          </p:cNvPr>
          <p:cNvGrpSpPr/>
          <p:nvPr/>
        </p:nvGrpSpPr>
        <p:grpSpPr>
          <a:xfrm>
            <a:off x="4946979" y="817012"/>
            <a:ext cx="4050792" cy="3794760"/>
            <a:chOff x="4693825" y="592100"/>
            <a:chExt cx="4309525" cy="4100775"/>
          </a:xfrm>
        </p:grpSpPr>
        <p:pic>
          <p:nvPicPr>
            <p:cNvPr id="182" name="Google Shape;182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93825" y="592100"/>
              <a:ext cx="4309525" cy="4100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27"/>
            <p:cNvSpPr/>
            <p:nvPr/>
          </p:nvSpPr>
          <p:spPr>
            <a:xfrm>
              <a:off x="7823704" y="2128607"/>
              <a:ext cx="548700" cy="16409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6551535" y="4406977"/>
              <a:ext cx="1715700" cy="1566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671BACEF-0619-F298-3F2F-8E1646507948}"/>
              </a:ext>
            </a:extLst>
          </p:cNvPr>
          <p:cNvSpPr txBox="1">
            <a:spLocks/>
          </p:cNvSpPr>
          <p:nvPr/>
        </p:nvSpPr>
        <p:spPr>
          <a:xfrm>
            <a:off x="311700" y="2451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b="1" dirty="0"/>
              <a:t>Model Fitness – White Wine</a:t>
            </a:r>
            <a:endParaRPr lang="en-US" b="1" dirty="0"/>
          </a:p>
        </p:txBody>
      </p:sp>
      <p:sp>
        <p:nvSpPr>
          <p:cNvPr id="7" name="Google Shape;161;p25">
            <a:extLst>
              <a:ext uri="{FF2B5EF4-FFF2-40B4-BE49-F238E27FC236}">
                <a16:creationId xmlns:a16="http://schemas.microsoft.com/office/drawing/2014/main" id="{300075DD-87FA-833B-BA8A-B7C3516B5C0D}"/>
              </a:ext>
            </a:extLst>
          </p:cNvPr>
          <p:cNvSpPr txBox="1">
            <a:spLocks/>
          </p:cNvSpPr>
          <p:nvPr/>
        </p:nvSpPr>
        <p:spPr>
          <a:xfrm>
            <a:off x="302991" y="858855"/>
            <a:ext cx="4415854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sz="1700" dirty="0"/>
              <a:t>Adjusted R-Squared: 0.2787</a:t>
            </a:r>
            <a:br>
              <a:rPr lang="en-US" sz="1700" dirty="0"/>
            </a:br>
            <a:endParaRPr lang="en-US" sz="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00" dirty="0"/>
              <a:t>A low adjusted R-squared indicates that the additional input variables are not adding value to the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00" dirty="0"/>
              <a:t>Currently, the white wine model is a bad fit</a:t>
            </a:r>
            <a:br>
              <a:rPr lang="en-US" dirty="0"/>
            </a:br>
            <a:endParaRPr lang="en-US" sz="1300" dirty="0"/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sz="1700" dirty="0"/>
              <a:t>Significance at </a:t>
            </a:r>
            <a:r>
              <a:rPr lang="el-GR" sz="1700" dirty="0"/>
              <a:t>α</a:t>
            </a:r>
            <a:r>
              <a:rPr lang="en-US" sz="1700" dirty="0"/>
              <a:t> = 0.05</a:t>
            </a:r>
            <a:br>
              <a:rPr lang="en-US" sz="1700" dirty="0"/>
            </a:br>
            <a:endParaRPr lang="en-US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00" dirty="0"/>
              <a:t>The model is statistically significant at </a:t>
            </a:r>
            <a:r>
              <a:rPr lang="el-GR" sz="1300" dirty="0"/>
              <a:t>α</a:t>
            </a:r>
            <a:r>
              <a:rPr lang="en-US" sz="1300" dirty="0"/>
              <a:t> = 0.05, as the p-value from the model is 2.54e-15, which is less than 0.05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D7ED8127-14B4-F391-5C2E-83502548A8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4383761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0CA45584-68BA-3155-8592-E88F9BE2ACEA}"/>
              </a:ext>
            </a:extLst>
          </p:cNvPr>
          <p:cNvGrpSpPr/>
          <p:nvPr/>
        </p:nvGrpSpPr>
        <p:grpSpPr>
          <a:xfrm>
            <a:off x="5422994" y="1647060"/>
            <a:ext cx="3268160" cy="3127248"/>
            <a:chOff x="4812799" y="1948350"/>
            <a:chExt cx="3268160" cy="3127248"/>
          </a:xfrm>
        </p:grpSpPr>
        <p:pic>
          <p:nvPicPr>
            <p:cNvPr id="192" name="Google Shape;192;p28"/>
            <p:cNvPicPr preferRelativeResize="0"/>
            <p:nvPr/>
          </p:nvPicPr>
          <p:blipFill>
            <a:blip r:embed="rId6">
              <a:alphaModFix/>
            </a:blip>
            <a:srcRect r="14495"/>
            <a:stretch/>
          </p:blipFill>
          <p:spPr>
            <a:xfrm>
              <a:off x="4812799" y="1948350"/>
              <a:ext cx="3268160" cy="3127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28"/>
            <p:cNvSpPr/>
            <p:nvPr/>
          </p:nvSpPr>
          <p:spPr>
            <a:xfrm>
              <a:off x="7221681" y="3379960"/>
              <a:ext cx="404727" cy="127077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6530618" y="4928898"/>
              <a:ext cx="895143" cy="146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 rotWithShape="1">
          <a:blip r:embed="rId7">
            <a:alphaModFix/>
          </a:blip>
          <a:srcRect t="19607"/>
          <a:stretch/>
        </p:blipFill>
        <p:spPr>
          <a:xfrm>
            <a:off x="5671550" y="279094"/>
            <a:ext cx="3067396" cy="12801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09AFBCDC-56B7-5C7D-1698-C2E7B7032A65}"/>
              </a:ext>
            </a:extLst>
          </p:cNvPr>
          <p:cNvSpPr txBox="1">
            <a:spLocks/>
          </p:cNvSpPr>
          <p:nvPr/>
        </p:nvSpPr>
        <p:spPr>
          <a:xfrm>
            <a:off x="311700" y="2451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b="1" dirty="0"/>
              <a:t>Improved White Wine Model</a:t>
            </a:r>
            <a:endParaRPr lang="en-US" b="1" dirty="0"/>
          </a:p>
        </p:txBody>
      </p:sp>
      <p:sp>
        <p:nvSpPr>
          <p:cNvPr id="6" name="Google Shape;175;p26">
            <a:extLst>
              <a:ext uri="{FF2B5EF4-FFF2-40B4-BE49-F238E27FC236}">
                <a16:creationId xmlns:a16="http://schemas.microsoft.com/office/drawing/2014/main" id="{F15140FF-E5DB-4C25-4EAB-8572F5D75AAE}"/>
              </a:ext>
            </a:extLst>
          </p:cNvPr>
          <p:cNvSpPr txBox="1">
            <a:spLocks/>
          </p:cNvSpPr>
          <p:nvPr/>
        </p:nvSpPr>
        <p:spPr>
          <a:xfrm>
            <a:off x="309695" y="898842"/>
            <a:ext cx="4890100" cy="353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Best regressor(s) to incorporate into model:</a:t>
            </a:r>
            <a:br>
              <a:rPr lang="en-US" sz="1600" dirty="0"/>
            </a:br>
            <a:endParaRPr lang="en-US" sz="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Used </a:t>
            </a:r>
            <a:r>
              <a:rPr lang="en-US" sz="1200" i="1" dirty="0" err="1"/>
              <a:t>regsubsets</a:t>
            </a:r>
            <a:r>
              <a:rPr lang="en-US" sz="1200" i="1" dirty="0"/>
              <a:t> </a:t>
            </a:r>
            <a:r>
              <a:rPr lang="en-US" sz="1200" dirty="0"/>
              <a:t>{leaps}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Fixed Acidity, Volatile Acidity, Residual Sugar, Free Sulfur Dioxide, Density, pH, Sulphates, and Alcohol</a:t>
            </a:r>
            <a:r>
              <a:rPr lang="en-US" sz="1100" dirty="0"/>
              <a:t> </a:t>
            </a:r>
            <a:br>
              <a:rPr lang="en-US" sz="1100" dirty="0"/>
            </a:br>
            <a:endParaRPr lang="en-US" sz="1800" dirty="0"/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Adjusted R-Squared: 0.2795</a:t>
            </a:r>
            <a:br>
              <a:rPr lang="en-US" sz="1600" dirty="0"/>
            </a:br>
            <a:endParaRPr lang="en-US" sz="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Compared to the original values, the relatively higher Adjusted R-Squared indicates the regressors can add more value to the model</a:t>
            </a:r>
            <a:br>
              <a:rPr lang="en-US" sz="1100" dirty="0"/>
            </a:br>
            <a:endParaRPr lang="en-US" sz="1800" dirty="0"/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Significance at </a:t>
            </a:r>
            <a:r>
              <a:rPr lang="el-GR" sz="1600" dirty="0"/>
              <a:t>α</a:t>
            </a:r>
            <a:r>
              <a:rPr lang="en-US" sz="1600" dirty="0"/>
              <a:t> = 0.05</a:t>
            </a:r>
            <a:br>
              <a:rPr lang="en-US" sz="1400" dirty="0"/>
            </a:br>
            <a:endParaRPr lang="en-US" sz="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The model is statistically significant at </a:t>
            </a:r>
            <a:r>
              <a:rPr lang="el-GR" sz="1200" dirty="0"/>
              <a:t>α = 0.05</a:t>
            </a:r>
            <a:r>
              <a:rPr lang="en-US" sz="1200" dirty="0"/>
              <a:t>, as the p-value from the model is 2e-16, which is less than 0.05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A6D2AD4C-E5A1-05BF-F0B2-F09528D7056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4220476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" name="Google Shape;203;p29"/>
          <p:cNvSpPr txBox="1">
            <a:spLocks noGrp="1"/>
          </p:cNvSpPr>
          <p:nvPr>
            <p:ph type="body" idx="1"/>
          </p:nvPr>
        </p:nvSpPr>
        <p:spPr>
          <a:xfrm>
            <a:off x="302991" y="860931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700" dirty="0"/>
              <a:t>Mean Absolute Percentage Error </a:t>
            </a:r>
            <a:br>
              <a:rPr lang="en" sz="1700" dirty="0"/>
            </a:br>
            <a:r>
              <a:rPr lang="en" sz="1700" dirty="0"/>
              <a:t>(MAPE) is used to determine </a:t>
            </a:r>
            <a:br>
              <a:rPr lang="en" sz="1700" dirty="0"/>
            </a:br>
            <a:r>
              <a:rPr lang="en" sz="1700" dirty="0"/>
              <a:t>the prediction error of the models</a:t>
            </a:r>
            <a:br>
              <a:rPr lang="en" sz="1700" dirty="0"/>
            </a:br>
            <a:endParaRPr sz="17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700" dirty="0"/>
              <a:t>MAPE of red wine model = 9.5976%</a:t>
            </a:r>
            <a:br>
              <a:rPr lang="en" sz="1700" dirty="0"/>
            </a:br>
            <a:endParaRPr sz="17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700" dirty="0"/>
              <a:t>MAPE of white wine model = 10.3711%</a:t>
            </a:r>
            <a:br>
              <a:rPr lang="en" sz="1700" dirty="0"/>
            </a:br>
            <a:endParaRPr sz="17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700" dirty="0"/>
              <a:t>Both models have a MAPE of &lt; 10.5%, indicating that the average unsigned percentage error for each model is very low (models are good fits)</a:t>
            </a:r>
            <a:endParaRPr sz="1700" dirty="0"/>
          </a:p>
        </p:txBody>
      </p:sp>
      <p:sp>
        <p:nvSpPr>
          <p:cNvPr id="204" name="Google Shape;204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0B1CF6-F907-20E4-8F46-778376339086}"/>
              </a:ext>
            </a:extLst>
          </p:cNvPr>
          <p:cNvGrpSpPr/>
          <p:nvPr/>
        </p:nvGrpSpPr>
        <p:grpSpPr>
          <a:xfrm>
            <a:off x="5134946" y="983287"/>
            <a:ext cx="3886212" cy="1917388"/>
            <a:chOff x="5105388" y="1243950"/>
            <a:chExt cx="3886212" cy="1917388"/>
          </a:xfrm>
        </p:grpSpPr>
        <p:pic>
          <p:nvPicPr>
            <p:cNvPr id="205" name="Google Shape;205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05400" y="1243950"/>
              <a:ext cx="3886200" cy="100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05388" y="2561263"/>
              <a:ext cx="2219325" cy="600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70409695-B098-BC01-0A09-1F9870A6A97D}"/>
              </a:ext>
            </a:extLst>
          </p:cNvPr>
          <p:cNvSpPr txBox="1">
            <a:spLocks/>
          </p:cNvSpPr>
          <p:nvPr/>
        </p:nvSpPr>
        <p:spPr>
          <a:xfrm>
            <a:off x="311700" y="2451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b="1" dirty="0"/>
              <a:t>Model Evaluation</a:t>
            </a:r>
            <a:endParaRPr lang="en-US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2B6F9E8-947A-9A73-D53C-F7483568E67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8941931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4" name="Google Shape;21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8720" y="2511425"/>
            <a:ext cx="4519475" cy="21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>
            <a:spLocks noGrp="1"/>
          </p:cNvSpPr>
          <p:nvPr>
            <p:ph type="body" idx="1"/>
          </p:nvPr>
        </p:nvSpPr>
        <p:spPr>
          <a:xfrm>
            <a:off x="4670108" y="827047"/>
            <a:ext cx="4076700" cy="1389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700" dirty="0"/>
              <a:t>Threshold for VIF: 5</a:t>
            </a:r>
            <a:br>
              <a:rPr lang="en" sz="1700" dirty="0"/>
            </a:br>
            <a:endParaRPr lang="en" sz="800" dirty="0"/>
          </a:p>
          <a:p>
            <a:pPr>
              <a:buFont typeface="Arial" panose="020B0604020202020204" pitchFamily="34" charset="0"/>
              <a:buChar char="•"/>
            </a:pPr>
            <a:r>
              <a:rPr lang="en" sz="1700" dirty="0"/>
              <a:t>A variable with a higher VIF contributes more to the standard error of a regression</a:t>
            </a:r>
            <a:endParaRPr lang="en-US" sz="1300" dirty="0"/>
          </a:p>
        </p:txBody>
      </p:sp>
      <p:sp>
        <p:nvSpPr>
          <p:cNvPr id="216" name="Google Shape;21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FCFE1855-F560-5133-428A-D3658D6B8A8C}"/>
              </a:ext>
            </a:extLst>
          </p:cNvPr>
          <p:cNvSpPr txBox="1">
            <a:spLocks/>
          </p:cNvSpPr>
          <p:nvPr/>
        </p:nvSpPr>
        <p:spPr>
          <a:xfrm>
            <a:off x="311700" y="2451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b="1" dirty="0"/>
              <a:t>Variance Inflation Factor – Red Wine</a:t>
            </a:r>
            <a:endParaRPr lang="en-US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9817A39-40D9-64F2-029C-CFB52E430AE0}"/>
              </a:ext>
            </a:extLst>
          </p:cNvPr>
          <p:cNvGrpSpPr/>
          <p:nvPr/>
        </p:nvGrpSpPr>
        <p:grpSpPr>
          <a:xfrm>
            <a:off x="311700" y="865325"/>
            <a:ext cx="4010051" cy="1706425"/>
            <a:chOff x="311700" y="865325"/>
            <a:chExt cx="4010051" cy="17064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317CBEF-F8C1-DABA-3D60-640424E0E98E}"/>
                </a:ext>
              </a:extLst>
            </p:cNvPr>
            <p:cNvGrpSpPr/>
            <p:nvPr/>
          </p:nvGrpSpPr>
          <p:grpSpPr>
            <a:xfrm>
              <a:off x="311700" y="865325"/>
              <a:ext cx="4010051" cy="1095161"/>
              <a:chOff x="141225" y="990650"/>
              <a:chExt cx="4010051" cy="1095161"/>
            </a:xfrm>
          </p:grpSpPr>
          <p:pic>
            <p:nvPicPr>
              <p:cNvPr id="212" name="Google Shape;212;p3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41225" y="990650"/>
                <a:ext cx="4010051" cy="10951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5" name="Google Shape;215;p30"/>
              <p:cNvSpPr/>
              <p:nvPr/>
            </p:nvSpPr>
            <p:spPr>
              <a:xfrm>
                <a:off x="559448" y="1102497"/>
                <a:ext cx="846582" cy="253110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213" name="Google Shape;213;p30"/>
            <p:cNvPicPr preferRelativeResize="0"/>
            <p:nvPr/>
          </p:nvPicPr>
          <p:blipFill>
            <a:blip r:embed="rId8">
              <a:alphaModFix/>
            </a:blip>
            <a:srcRect r="64390"/>
            <a:stretch/>
          </p:blipFill>
          <p:spPr>
            <a:xfrm>
              <a:off x="311700" y="2174858"/>
              <a:ext cx="1437043" cy="396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217;p30">
            <a:extLst>
              <a:ext uri="{FF2B5EF4-FFF2-40B4-BE49-F238E27FC236}">
                <a16:creationId xmlns:a16="http://schemas.microsoft.com/office/drawing/2014/main" id="{D0E0A9F3-28E4-4A7B-447F-A1CAD67FFBB1}"/>
              </a:ext>
            </a:extLst>
          </p:cNvPr>
          <p:cNvSpPr txBox="1">
            <a:spLocks/>
          </p:cNvSpPr>
          <p:nvPr/>
        </p:nvSpPr>
        <p:spPr>
          <a:xfrm>
            <a:off x="245051" y="2795884"/>
            <a:ext cx="4076700" cy="161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700" i="1" dirty="0">
                <a:latin typeface="Courier New" panose="02070309020205020404" pitchFamily="49" charset="0"/>
                <a:cs typeface="Courier New" panose="02070309020205020404" pitchFamily="49" charset="0"/>
              </a:rPr>
              <a:t>which(RVIF&gt;5)</a:t>
            </a:r>
            <a:r>
              <a:rPr lang="en-US" sz="1700" dirty="0"/>
              <a:t> highlights regressors that exhibit multicollinearity</a:t>
            </a:r>
            <a:br>
              <a:rPr lang="en-US" sz="1700" dirty="0"/>
            </a:br>
            <a:endParaRPr lang="en-US" sz="500" dirty="0"/>
          </a:p>
          <a:p>
            <a:pPr lvl="1">
              <a:buSzPct val="100000"/>
              <a:buFont typeface="Arial" panose="020B0604020202020204" pitchFamily="34" charset="0"/>
              <a:buChar char="∴"/>
            </a:pPr>
            <a:r>
              <a:rPr lang="en-US" sz="1300" dirty="0"/>
              <a:t>Fixed Acidity is highly collinear with the other regressors in the model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B71D9CAA-92B5-A882-4D3F-FD96847D24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3998387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3" name="Google Shape;223;p31"/>
          <p:cNvPicPr preferRelativeResize="0"/>
          <p:nvPr/>
        </p:nvPicPr>
        <p:blipFill>
          <a:blip r:embed="rId6">
            <a:alphaModFix/>
          </a:blip>
          <a:srcRect r="28136"/>
          <a:stretch/>
        </p:blipFill>
        <p:spPr>
          <a:xfrm>
            <a:off x="307535" y="2163692"/>
            <a:ext cx="2938291" cy="40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9890" y="2514377"/>
            <a:ext cx="4517136" cy="214884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CBF645E3-5449-5CED-7F11-6DCE332F2E5A}"/>
              </a:ext>
            </a:extLst>
          </p:cNvPr>
          <p:cNvSpPr txBox="1">
            <a:spLocks/>
          </p:cNvSpPr>
          <p:nvPr/>
        </p:nvSpPr>
        <p:spPr>
          <a:xfrm>
            <a:off x="311700" y="2451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b="1" dirty="0"/>
              <a:t>Variance Inflation Factor – White Wine</a:t>
            </a:r>
            <a:endParaRPr lang="en-US" b="1" dirty="0"/>
          </a:p>
        </p:txBody>
      </p:sp>
      <p:sp>
        <p:nvSpPr>
          <p:cNvPr id="7" name="Google Shape;217;p30">
            <a:extLst>
              <a:ext uri="{FF2B5EF4-FFF2-40B4-BE49-F238E27FC236}">
                <a16:creationId xmlns:a16="http://schemas.microsoft.com/office/drawing/2014/main" id="{8AD6265E-D7F9-8558-2B91-03411E537093}"/>
              </a:ext>
            </a:extLst>
          </p:cNvPr>
          <p:cNvSpPr txBox="1">
            <a:spLocks/>
          </p:cNvSpPr>
          <p:nvPr/>
        </p:nvSpPr>
        <p:spPr>
          <a:xfrm>
            <a:off x="246572" y="2796574"/>
            <a:ext cx="4076700" cy="161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700" i="1" dirty="0">
                <a:latin typeface="Courier New" panose="02070309020205020404" pitchFamily="49" charset="0"/>
                <a:cs typeface="Courier New" panose="02070309020205020404" pitchFamily="49" charset="0"/>
              </a:rPr>
              <a:t>which(RVIF&gt;5)</a:t>
            </a:r>
            <a:r>
              <a:rPr lang="en-US" sz="1700" dirty="0"/>
              <a:t> highlights regressors that exhibit multicollinearity</a:t>
            </a:r>
            <a:br>
              <a:rPr lang="en-US" sz="1700" dirty="0"/>
            </a:br>
            <a:endParaRPr lang="en-US" sz="500" dirty="0"/>
          </a:p>
          <a:p>
            <a:pPr lvl="1">
              <a:buSzPct val="100000"/>
              <a:buFont typeface="Arial" panose="020B0604020202020204" pitchFamily="34" charset="0"/>
              <a:buChar char="∴"/>
            </a:pPr>
            <a:r>
              <a:rPr lang="en-US" sz="1300" dirty="0"/>
              <a:t>Residual Sugar, Density, and Alcohol are highly collinear with the other regressors in the model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9911C7-414E-58D8-AF03-6F34CECD1D70}"/>
              </a:ext>
            </a:extLst>
          </p:cNvPr>
          <p:cNvGrpSpPr/>
          <p:nvPr/>
        </p:nvGrpSpPr>
        <p:grpSpPr>
          <a:xfrm>
            <a:off x="307535" y="865325"/>
            <a:ext cx="4014216" cy="1118457"/>
            <a:chOff x="178527" y="1152675"/>
            <a:chExt cx="4014216" cy="1118457"/>
          </a:xfrm>
        </p:grpSpPr>
        <p:pic>
          <p:nvPicPr>
            <p:cNvPr id="225" name="Google Shape;225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78527" y="1152675"/>
              <a:ext cx="4014216" cy="1097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31"/>
            <p:cNvSpPr/>
            <p:nvPr/>
          </p:nvSpPr>
          <p:spPr>
            <a:xfrm>
              <a:off x="2138730" y="1755360"/>
              <a:ext cx="612149" cy="259182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515098" y="1503247"/>
              <a:ext cx="943636" cy="259182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26;p31">
              <a:extLst>
                <a:ext uri="{FF2B5EF4-FFF2-40B4-BE49-F238E27FC236}">
                  <a16:creationId xmlns:a16="http://schemas.microsoft.com/office/drawing/2014/main" id="{6C9EA184-D70A-0DD0-0506-A588319A16AF}"/>
                </a:ext>
              </a:extLst>
            </p:cNvPr>
            <p:cNvSpPr/>
            <p:nvPr/>
          </p:nvSpPr>
          <p:spPr>
            <a:xfrm>
              <a:off x="2138730" y="2011950"/>
              <a:ext cx="612149" cy="259182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17;p30">
            <a:extLst>
              <a:ext uri="{FF2B5EF4-FFF2-40B4-BE49-F238E27FC236}">
                <a16:creationId xmlns:a16="http://schemas.microsoft.com/office/drawing/2014/main" id="{E6CE2977-6E9E-F047-A8AF-4E4BA15B4121}"/>
              </a:ext>
            </a:extLst>
          </p:cNvPr>
          <p:cNvSpPr txBox="1">
            <a:spLocks/>
          </p:cNvSpPr>
          <p:nvPr/>
        </p:nvSpPr>
        <p:spPr>
          <a:xfrm>
            <a:off x="4670108" y="827047"/>
            <a:ext cx="4076700" cy="1389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" sz="1700" dirty="0"/>
              <a:t>Threshold for VIF: 5</a:t>
            </a:r>
            <a:br>
              <a:rPr lang="en" sz="1700" dirty="0"/>
            </a:br>
            <a:endParaRPr lang="en" sz="800" dirty="0"/>
          </a:p>
          <a:p>
            <a:pPr>
              <a:buFont typeface="Arial" panose="020B0604020202020204" pitchFamily="34" charset="0"/>
              <a:buChar char="•"/>
            </a:pPr>
            <a:r>
              <a:rPr lang="en" sz="1700" dirty="0"/>
              <a:t>A variable with a higher VIF contributes more to the standard error of a regression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C680D25B-C2A5-7701-91E3-C8A63474AA0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2781331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E4E48FD9-D557-679E-A44A-1712FE0B8462}"/>
              </a:ext>
            </a:extLst>
          </p:cNvPr>
          <p:cNvSpPr txBox="1">
            <a:spLocks/>
          </p:cNvSpPr>
          <p:nvPr/>
        </p:nvSpPr>
        <p:spPr>
          <a:xfrm>
            <a:off x="311700" y="2451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b="1" dirty="0"/>
              <a:t>Agenda</a:t>
            </a:r>
            <a:endParaRPr lang="en-US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78E15C-606F-ECEC-D2BD-AA15CD91C220}"/>
              </a:ext>
            </a:extLst>
          </p:cNvPr>
          <p:cNvGrpSpPr/>
          <p:nvPr/>
        </p:nvGrpSpPr>
        <p:grpSpPr>
          <a:xfrm>
            <a:off x="1247775" y="1396725"/>
            <a:ext cx="6648450" cy="2649150"/>
            <a:chOff x="1247775" y="1396725"/>
            <a:chExt cx="6648450" cy="2649150"/>
          </a:xfrm>
        </p:grpSpPr>
        <p:pic>
          <p:nvPicPr>
            <p:cNvPr id="67" name="Google Shape;67;p14"/>
            <p:cNvPicPr preferRelativeResize="0"/>
            <p:nvPr/>
          </p:nvPicPr>
          <p:blipFill rotWithShape="1">
            <a:blip r:embed="rId6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b="24828"/>
            <a:stretch/>
          </p:blipFill>
          <p:spPr>
            <a:xfrm>
              <a:off x="1247775" y="1396725"/>
              <a:ext cx="6648450" cy="264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67;p14">
              <a:extLst>
                <a:ext uri="{FF2B5EF4-FFF2-40B4-BE49-F238E27FC236}">
                  <a16:creationId xmlns:a16="http://schemas.microsoft.com/office/drawing/2014/main" id="{A4D97E09-5E83-193A-7B68-92FB7414EC57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Cutout numberOfShades="0"/>
                      </a14:imgEffect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t="67991" r="12800" b="26093"/>
            <a:stretch/>
          </p:blipFill>
          <p:spPr>
            <a:xfrm>
              <a:off x="1247775" y="3789134"/>
              <a:ext cx="5797459" cy="2084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A8C58563-753A-C6FB-8706-1C9B94C16CF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04705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" name="Google Shape;236;p32"/>
          <p:cNvSpPr txBox="1">
            <a:spLocks noGrp="1"/>
          </p:cNvSpPr>
          <p:nvPr>
            <p:ph type="body" idx="1"/>
          </p:nvPr>
        </p:nvSpPr>
        <p:spPr>
          <a:xfrm>
            <a:off x="285969" y="879576"/>
            <a:ext cx="3687514" cy="3236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30200">
              <a:lnSpc>
                <a:spcPct val="105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700" dirty="0"/>
              <a:t>K-fold cross validation is a procedure used to estimate the skill of the model on new data</a:t>
            </a:r>
            <a:br>
              <a:rPr lang="en-US" sz="1700" dirty="0"/>
            </a:br>
            <a:endParaRPr lang="en" sz="1600" dirty="0"/>
          </a:p>
          <a:p>
            <a:pPr marL="457200" lvl="0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700" dirty="0"/>
              <a:t>Four fold Cross Validation</a:t>
            </a:r>
            <a:br>
              <a:rPr lang="en" sz="1700" dirty="0"/>
            </a:br>
            <a:endParaRPr lang="en" sz="600" dirty="0"/>
          </a:p>
          <a:p>
            <a:pPr lvl="1" indent="-330200">
              <a:lnSpc>
                <a:spcPct val="105000"/>
              </a:lnSpc>
              <a:buSzPct val="100000"/>
              <a:buFont typeface="Arial" panose="020B0604020202020204" pitchFamily="34" charset="0"/>
              <a:buChar char="•"/>
            </a:pPr>
            <a:r>
              <a:rPr lang="en" sz="1300" dirty="0"/>
              <a:t>Because the performance metrics across all four folds are similar, the red wine model can be described as robust</a:t>
            </a:r>
            <a:br>
              <a:rPr lang="en" sz="1300" dirty="0"/>
            </a:br>
            <a:endParaRPr lang="en" sz="600" dirty="0"/>
          </a:p>
          <a:p>
            <a:pPr lvl="1" indent="-330200">
              <a:lnSpc>
                <a:spcPct val="105000"/>
              </a:lnSpc>
              <a:buSzPct val="100000"/>
              <a:buFont typeface="Arial" panose="020B0604020202020204" pitchFamily="34" charset="0"/>
              <a:buChar char="•"/>
            </a:pPr>
            <a:r>
              <a:rPr lang="en" sz="1300" dirty="0"/>
              <a:t>In other words, the model performance stays stable when the data (in both the training and test sets) changes, thus, it is robust</a:t>
            </a:r>
            <a:endParaRPr sz="1300" dirty="0"/>
          </a:p>
        </p:txBody>
      </p:sp>
      <p:sp>
        <p:nvSpPr>
          <p:cNvPr id="237" name="Google Shape;23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BAA702-74D3-D03E-0C00-C0B24D29B75A}"/>
              </a:ext>
            </a:extLst>
          </p:cNvPr>
          <p:cNvGrpSpPr/>
          <p:nvPr/>
        </p:nvGrpSpPr>
        <p:grpSpPr>
          <a:xfrm>
            <a:off x="4465904" y="896202"/>
            <a:ext cx="4383814" cy="3388415"/>
            <a:chOff x="3686263" y="1103938"/>
            <a:chExt cx="4695825" cy="3616237"/>
          </a:xfrm>
        </p:grpSpPr>
        <p:pic>
          <p:nvPicPr>
            <p:cNvPr id="238" name="Google Shape;238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686263" y="1103938"/>
              <a:ext cx="4695825" cy="35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32"/>
            <p:cNvSpPr/>
            <p:nvPr/>
          </p:nvSpPr>
          <p:spPr>
            <a:xfrm>
              <a:off x="3949832" y="1112659"/>
              <a:ext cx="412246" cy="1458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4069443" y="3232766"/>
              <a:ext cx="2453400" cy="1905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3939993" y="4506357"/>
              <a:ext cx="2712300" cy="213818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4246DD1E-ACDA-6C2B-230E-B1190C3CAF49}"/>
              </a:ext>
            </a:extLst>
          </p:cNvPr>
          <p:cNvSpPr txBox="1">
            <a:spLocks/>
          </p:cNvSpPr>
          <p:nvPr/>
        </p:nvSpPr>
        <p:spPr>
          <a:xfrm>
            <a:off x="311700" y="2451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b="1" dirty="0"/>
              <a:t>Red Wine Model Robustness (K-fold CV Test)</a:t>
            </a:r>
            <a:endParaRPr lang="en-US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1AB927B6-835D-89F1-1F7B-19DDBEC3225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55221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" name="Google Shape;247;p33"/>
          <p:cNvSpPr txBox="1">
            <a:spLocks noGrp="1"/>
          </p:cNvSpPr>
          <p:nvPr>
            <p:ph type="body" idx="1"/>
          </p:nvPr>
        </p:nvSpPr>
        <p:spPr>
          <a:xfrm>
            <a:off x="303387" y="861037"/>
            <a:ext cx="8520600" cy="13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6823">
              <a:buSzPct val="100000"/>
              <a:buFont typeface="Arial" panose="020B0604020202020204" pitchFamily="34" charset="0"/>
              <a:buChar char="•"/>
            </a:pPr>
            <a:r>
              <a:rPr lang="en-US" sz="1700" dirty="0"/>
              <a:t>Because the performance metrics across all four folds are similar, the white wine model can be described as robust</a:t>
            </a:r>
            <a:br>
              <a:rPr lang="en-US" sz="1700" dirty="0"/>
            </a:br>
            <a:endParaRPr lang="en" sz="1600" dirty="0"/>
          </a:p>
          <a:p>
            <a:pPr marL="457200" lvl="0" indent="-346823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700" dirty="0"/>
              <a:t>In other words, the model performance stays stable when the data (in both the training and test sets) changes, thus, it is robust</a:t>
            </a:r>
            <a:endParaRPr lang="en" sz="1700" dirty="0"/>
          </a:p>
        </p:txBody>
      </p:sp>
      <p:sp>
        <p:nvSpPr>
          <p:cNvPr id="249" name="Google Shape;24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C49EB-21B3-0CEC-C8BD-921ECCD26012}"/>
              </a:ext>
            </a:extLst>
          </p:cNvPr>
          <p:cNvGrpSpPr/>
          <p:nvPr/>
        </p:nvGrpSpPr>
        <p:grpSpPr>
          <a:xfrm>
            <a:off x="1495312" y="2715666"/>
            <a:ext cx="2286000" cy="2182713"/>
            <a:chOff x="1487001" y="2522300"/>
            <a:chExt cx="2286000" cy="2182713"/>
          </a:xfrm>
        </p:grpSpPr>
        <p:pic>
          <p:nvPicPr>
            <p:cNvPr id="250" name="Google Shape;250;p33"/>
            <p:cNvPicPr preferRelativeResize="0"/>
            <p:nvPr/>
          </p:nvPicPr>
          <p:blipFill rotWithShape="1">
            <a:blip r:embed="rId6">
              <a:alphaModFix/>
            </a:blip>
            <a:srcRect l="3803" t="11755" r="4545" b="7397"/>
            <a:stretch/>
          </p:blipFill>
          <p:spPr>
            <a:xfrm>
              <a:off x="1487001" y="2522300"/>
              <a:ext cx="2286000" cy="182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33"/>
            <p:cNvSpPr txBox="1"/>
            <p:nvPr/>
          </p:nvSpPr>
          <p:spPr>
            <a:xfrm>
              <a:off x="2335378" y="4351100"/>
              <a:ext cx="972426" cy="353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latin typeface="Proxima Nova"/>
                  <a:ea typeface="Proxima Nova"/>
                  <a:cs typeface="Proxima Nova"/>
                  <a:sym typeface="Proxima Nova"/>
                </a:rPr>
                <a:t>Red Wine</a:t>
              </a:r>
              <a:endParaRPr sz="11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06BFB74-09ED-5969-86F2-DAB880396E42}"/>
              </a:ext>
            </a:extLst>
          </p:cNvPr>
          <p:cNvGrpSpPr/>
          <p:nvPr/>
        </p:nvGrpSpPr>
        <p:grpSpPr>
          <a:xfrm>
            <a:off x="5379312" y="2715666"/>
            <a:ext cx="2286000" cy="2181522"/>
            <a:chOff x="5370999" y="2522300"/>
            <a:chExt cx="2286000" cy="2181522"/>
          </a:xfrm>
        </p:grpSpPr>
        <p:pic>
          <p:nvPicPr>
            <p:cNvPr id="248" name="Google Shape;248;p33"/>
            <p:cNvPicPr preferRelativeResize="0"/>
            <p:nvPr/>
          </p:nvPicPr>
          <p:blipFill rotWithShape="1">
            <a:blip r:embed="rId7">
              <a:alphaModFix/>
            </a:blip>
            <a:srcRect l="6221" t="12593" r="5283" b="8448"/>
            <a:stretch/>
          </p:blipFill>
          <p:spPr>
            <a:xfrm>
              <a:off x="5370999" y="2522300"/>
              <a:ext cx="2286000" cy="182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p33"/>
            <p:cNvSpPr txBox="1"/>
            <p:nvPr/>
          </p:nvSpPr>
          <p:spPr>
            <a:xfrm>
              <a:off x="6149710" y="4349909"/>
              <a:ext cx="972427" cy="353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latin typeface="Proxima Nova"/>
                  <a:ea typeface="Proxima Nova"/>
                  <a:cs typeface="Proxima Nova"/>
                  <a:sym typeface="Proxima Nova"/>
                </a:rPr>
                <a:t>White Wine</a:t>
              </a:r>
              <a:endParaRPr sz="11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9" name="Google Shape;66;p14">
            <a:extLst>
              <a:ext uri="{FF2B5EF4-FFF2-40B4-BE49-F238E27FC236}">
                <a16:creationId xmlns:a16="http://schemas.microsoft.com/office/drawing/2014/main" id="{37B3A1D3-127E-BCBB-5EC3-6BE88BFED930}"/>
              </a:ext>
            </a:extLst>
          </p:cNvPr>
          <p:cNvSpPr txBox="1">
            <a:spLocks/>
          </p:cNvSpPr>
          <p:nvPr/>
        </p:nvSpPr>
        <p:spPr>
          <a:xfrm>
            <a:off x="311700" y="2451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b="1" dirty="0"/>
              <a:t>White Wine Model Robustness (K-fold CV Test)</a:t>
            </a:r>
            <a:endParaRPr lang="en-US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FDE2E1DA-21DA-EEF0-3932-816C3A09FF0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454869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" name="Google Shape;258;p34"/>
          <p:cNvSpPr txBox="1">
            <a:spLocks noGrp="1"/>
          </p:cNvSpPr>
          <p:nvPr>
            <p:ph type="body" idx="1"/>
          </p:nvPr>
        </p:nvSpPr>
        <p:spPr>
          <a:xfrm>
            <a:off x="295436" y="858876"/>
            <a:ext cx="4260300" cy="46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700" dirty="0"/>
              <a:t>Best model (eight regressors):</a:t>
            </a:r>
            <a:endParaRPr sz="1700" dirty="0"/>
          </a:p>
        </p:txBody>
      </p:sp>
      <p:sp>
        <p:nvSpPr>
          <p:cNvPr id="259" name="Google Shape;259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body" idx="4294967295"/>
          </p:nvPr>
        </p:nvSpPr>
        <p:spPr>
          <a:xfrm>
            <a:off x="311700" y="2720974"/>
            <a:ext cx="1654600" cy="480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700" dirty="0"/>
              <a:t>(RVIF&gt;5):</a:t>
            </a:r>
            <a:endParaRPr sz="1700" dirty="0"/>
          </a:p>
        </p:txBody>
      </p:sp>
      <p:sp>
        <p:nvSpPr>
          <p:cNvPr id="263" name="Google Shape;263;p34"/>
          <p:cNvSpPr txBox="1">
            <a:spLocks noGrp="1"/>
          </p:cNvSpPr>
          <p:nvPr>
            <p:ph type="body" idx="4294967295"/>
          </p:nvPr>
        </p:nvSpPr>
        <p:spPr>
          <a:xfrm>
            <a:off x="311700" y="3454008"/>
            <a:ext cx="8286750" cy="1022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700" dirty="0"/>
              <a:t>Variable(s) most important towards determining the quality of red wine:</a:t>
            </a:r>
            <a:br>
              <a:rPr lang="en" sz="1700" dirty="0"/>
            </a:br>
            <a:endParaRPr lang="en" sz="600" dirty="0"/>
          </a:p>
          <a:p>
            <a:pPr lvl="1">
              <a:buSzPts val="1800"/>
              <a:buFont typeface="Arial" panose="020B0604020202020204" pitchFamily="34" charset="0"/>
              <a:buChar char="•"/>
            </a:pPr>
            <a:r>
              <a:rPr lang="en" sz="1300" dirty="0"/>
              <a:t>Volatile Acidity, Citric Acid, Chlorides, Free Sulfur Dioxide, Total Sulfur Dioxide, Sulphates, and Alcohol</a:t>
            </a:r>
            <a:endParaRPr sz="1300" dirty="0"/>
          </a:p>
        </p:txBody>
      </p:sp>
      <p:pic>
        <p:nvPicPr>
          <p:cNvPr id="260" name="Google Shape;260;p34"/>
          <p:cNvPicPr preferRelativeResize="0"/>
          <p:nvPr/>
        </p:nvPicPr>
        <p:blipFill rotWithShape="1">
          <a:blip r:embed="rId6">
            <a:alphaModFix/>
          </a:blip>
          <a:srcRect b="76009"/>
          <a:stretch/>
        </p:blipFill>
        <p:spPr>
          <a:xfrm>
            <a:off x="812947" y="1459821"/>
            <a:ext cx="5616149" cy="11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 rotWithShape="1">
          <a:blip r:embed="rId7">
            <a:alphaModFix/>
          </a:blip>
          <a:srcRect r="69195"/>
          <a:stretch/>
        </p:blipFill>
        <p:spPr>
          <a:xfrm>
            <a:off x="2344833" y="2847366"/>
            <a:ext cx="1654600" cy="4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E29C66EB-8C46-66DE-E9AA-437592021394}"/>
              </a:ext>
            </a:extLst>
          </p:cNvPr>
          <p:cNvSpPr txBox="1">
            <a:spLocks/>
          </p:cNvSpPr>
          <p:nvPr/>
        </p:nvSpPr>
        <p:spPr>
          <a:xfrm>
            <a:off x="311700" y="2451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b="1" dirty="0"/>
              <a:t>Red Wine Model Conclusion</a:t>
            </a:r>
            <a:endParaRPr lang="en-US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438271C-99CE-F9DE-E17E-A7418B5D5DE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513516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0" name="Google Shape;270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74" name="Google Shape;274;p35"/>
          <p:cNvPicPr preferRelativeResize="0"/>
          <p:nvPr/>
        </p:nvPicPr>
        <p:blipFill rotWithShape="1">
          <a:blip r:embed="rId6">
            <a:alphaModFix/>
          </a:blip>
          <a:srcRect b="76316"/>
          <a:stretch/>
        </p:blipFill>
        <p:spPr>
          <a:xfrm>
            <a:off x="820630" y="1459274"/>
            <a:ext cx="5614416" cy="110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5"/>
          <p:cNvPicPr preferRelativeResize="0"/>
          <p:nvPr/>
        </p:nvPicPr>
        <p:blipFill>
          <a:blip r:embed="rId7">
            <a:alphaModFix/>
          </a:blip>
          <a:srcRect r="29548"/>
          <a:stretch/>
        </p:blipFill>
        <p:spPr>
          <a:xfrm>
            <a:off x="2340880" y="2830361"/>
            <a:ext cx="3840480" cy="4754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3A786B3F-47E9-7CC5-6CEB-737B140138EA}"/>
              </a:ext>
            </a:extLst>
          </p:cNvPr>
          <p:cNvSpPr txBox="1">
            <a:spLocks/>
          </p:cNvSpPr>
          <p:nvPr/>
        </p:nvSpPr>
        <p:spPr>
          <a:xfrm>
            <a:off x="311700" y="2451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b="1" dirty="0"/>
              <a:t>White Wine Model Conclusion</a:t>
            </a:r>
            <a:endParaRPr lang="en-US" b="1" dirty="0"/>
          </a:p>
        </p:txBody>
      </p:sp>
      <p:sp>
        <p:nvSpPr>
          <p:cNvPr id="9" name="Google Shape;258;p34">
            <a:extLst>
              <a:ext uri="{FF2B5EF4-FFF2-40B4-BE49-F238E27FC236}">
                <a16:creationId xmlns:a16="http://schemas.microsoft.com/office/drawing/2014/main" id="{024B0213-17EB-09DE-29ED-7F017B96612A}"/>
              </a:ext>
            </a:extLst>
          </p:cNvPr>
          <p:cNvSpPr txBox="1">
            <a:spLocks/>
          </p:cNvSpPr>
          <p:nvPr/>
        </p:nvSpPr>
        <p:spPr>
          <a:xfrm>
            <a:off x="295436" y="858876"/>
            <a:ext cx="4260300" cy="4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sz="1700" dirty="0"/>
              <a:t>Best model (eight regressors):</a:t>
            </a:r>
          </a:p>
        </p:txBody>
      </p:sp>
      <p:sp>
        <p:nvSpPr>
          <p:cNvPr id="12" name="Google Shape;262;p34">
            <a:extLst>
              <a:ext uri="{FF2B5EF4-FFF2-40B4-BE49-F238E27FC236}">
                <a16:creationId xmlns:a16="http://schemas.microsoft.com/office/drawing/2014/main" id="{44B7E99B-CC7A-A61A-A1E5-1C60D95DE1BE}"/>
              </a:ext>
            </a:extLst>
          </p:cNvPr>
          <p:cNvSpPr txBox="1">
            <a:spLocks/>
          </p:cNvSpPr>
          <p:nvPr/>
        </p:nvSpPr>
        <p:spPr>
          <a:xfrm>
            <a:off x="311700" y="2720974"/>
            <a:ext cx="1654600" cy="48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sz="1700" dirty="0"/>
              <a:t>(RVIF&gt;5):</a:t>
            </a:r>
          </a:p>
        </p:txBody>
      </p:sp>
      <p:sp>
        <p:nvSpPr>
          <p:cNvPr id="13" name="Google Shape;263;p34">
            <a:extLst>
              <a:ext uri="{FF2B5EF4-FFF2-40B4-BE49-F238E27FC236}">
                <a16:creationId xmlns:a16="http://schemas.microsoft.com/office/drawing/2014/main" id="{37911E37-477C-07BC-59A9-F0EA52C70D0E}"/>
              </a:ext>
            </a:extLst>
          </p:cNvPr>
          <p:cNvSpPr txBox="1">
            <a:spLocks/>
          </p:cNvSpPr>
          <p:nvPr/>
        </p:nvSpPr>
        <p:spPr>
          <a:xfrm>
            <a:off x="311700" y="3454008"/>
            <a:ext cx="8286750" cy="102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Variable(s) most important towards determining the quality of white wine:</a:t>
            </a:r>
            <a:br>
              <a:rPr lang="en-US" sz="1700" dirty="0"/>
            </a:br>
            <a:endParaRPr lang="en-US" sz="600" dirty="0"/>
          </a:p>
          <a:p>
            <a:pPr lvl="1">
              <a:buSzPts val="1800"/>
              <a:buFont typeface="Arial" panose="020B0604020202020204" pitchFamily="34" charset="0"/>
              <a:buChar char="•"/>
            </a:pPr>
            <a:r>
              <a:rPr lang="en-US" sz="1300" dirty="0"/>
              <a:t>Fixed Acidity, Volatile Acidity, Free Sulfur Dioxide, pH, and Sulphates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1C4F766-C00D-9B7D-2B30-0F7414EBCE7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649311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" name="Google Shape;281;p36"/>
          <p:cNvSpPr txBox="1">
            <a:spLocks noGrp="1"/>
          </p:cNvSpPr>
          <p:nvPr>
            <p:ph type="body" idx="1"/>
          </p:nvPr>
        </p:nvSpPr>
        <p:spPr>
          <a:xfrm>
            <a:off x="759756" y="858876"/>
            <a:ext cx="8155644" cy="3859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6099B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https://archive.ics.uci.edu/ml/datasets/Wine+Quality</a:t>
            </a:r>
            <a:endParaRPr sz="1400" dirty="0">
              <a:solidFill>
                <a:srgbClr val="6099BC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6099B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https://www.sciencedirect.com/science/article/pii/S0167923609001377?via%3Dihub</a:t>
            </a:r>
            <a:endParaRPr sz="1400" dirty="0">
              <a:solidFill>
                <a:srgbClr val="6099BC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6099B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https://www.restore.ac.uk/srme/www/fac/soc/wie/research-new/srme/modules/mod3/3/index.html</a:t>
            </a:r>
            <a:endParaRPr sz="1400" dirty="0">
              <a:solidFill>
                <a:srgbClr val="6099B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6099B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https://www.wineperspective.com/wine-acidity/</a:t>
            </a:r>
            <a:endParaRPr sz="1400" dirty="0">
              <a:solidFill>
                <a:srgbClr val="6099B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6099BC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https://winemakermag.com/technique/1650-monitoring-adjusting-ph</a:t>
            </a:r>
            <a:endParaRPr sz="1400" dirty="0">
              <a:solidFill>
                <a:srgbClr val="6099B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6099BC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https://winemakermag.com/article/547-phiguring-out-ph</a:t>
            </a:r>
            <a:endParaRPr sz="1400" dirty="0">
              <a:solidFill>
                <a:srgbClr val="6099B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6099BC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https://www.statisticssolutions.com/assumptions-of-multiple-linear-regression/</a:t>
            </a:r>
            <a:endParaRPr lang="en" sz="1400" dirty="0">
              <a:solidFill>
                <a:srgbClr val="6099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369B6857-C45A-1A75-17C0-40568F7E729C}"/>
              </a:ext>
            </a:extLst>
          </p:cNvPr>
          <p:cNvSpPr txBox="1">
            <a:spLocks/>
          </p:cNvSpPr>
          <p:nvPr/>
        </p:nvSpPr>
        <p:spPr>
          <a:xfrm>
            <a:off x="311700" y="2451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b="1" dirty="0"/>
              <a:t>References</a:t>
            </a:r>
            <a:endParaRPr lang="en-US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B24D3981-D39D-4C25-E004-22376581C98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624579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2671925" y="2072550"/>
            <a:ext cx="3953700" cy="9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 b="1"/>
              <a:t>THANK YOU</a:t>
            </a:r>
            <a:endParaRPr sz="5000" b="1"/>
          </a:p>
        </p:txBody>
      </p:sp>
      <p:sp>
        <p:nvSpPr>
          <p:cNvPr id="288" name="Google Shape;288;p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9198FFC8-EAF5-2D0C-801B-4E043D987F2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6116346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871406"/>
            <a:ext cx="5053200" cy="3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700" dirty="0"/>
              <a:t>Wine was once viewed as a luxury good, but is now enjoyed by a wide range of consumers</a:t>
            </a:r>
            <a:br>
              <a:rPr lang="en" sz="1700" dirty="0"/>
            </a:br>
            <a:endParaRPr lang="en-US" sz="1300" dirty="0"/>
          </a:p>
          <a:p>
            <a:pPr lvl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700" dirty="0"/>
              <a:t>Portugal is a top ten wine exporting country</a:t>
            </a:r>
            <a:br>
              <a:rPr lang="en-US" sz="1700" dirty="0"/>
            </a:br>
            <a:endParaRPr lang="en-US" sz="600" dirty="0"/>
          </a:p>
          <a:p>
            <a:pPr lvl="1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Exports of</a:t>
            </a:r>
            <a:r>
              <a:rPr lang="en-US" sz="1300" i="1" dirty="0"/>
              <a:t> Vinho Verde</a:t>
            </a:r>
            <a:r>
              <a:rPr lang="en-US" sz="1300" dirty="0"/>
              <a:t> have increased by 36% from 1997 to 2007</a:t>
            </a:r>
            <a:br>
              <a:rPr lang="en-US" sz="1300" dirty="0"/>
            </a:br>
            <a:endParaRPr lang="en-US" sz="1300" dirty="0"/>
          </a:p>
          <a:p>
            <a:pPr>
              <a:lnSpc>
                <a:spcPct val="114000"/>
              </a:lnSpc>
              <a:buSzPct val="100000"/>
              <a:buFont typeface="Arial" panose="020B0604020202020204" pitchFamily="34" charset="0"/>
              <a:buChar char="•"/>
            </a:pPr>
            <a:r>
              <a:rPr lang="en" sz="1700" dirty="0"/>
              <a:t>Wine certifications and quality assessments are essential in the wine industry towards enhancing growth</a:t>
            </a:r>
            <a:endParaRPr sz="1700"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3008" y="1572858"/>
            <a:ext cx="3173800" cy="21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F94B2EF8-7052-463C-0D6C-C57AF2C77C23}"/>
              </a:ext>
            </a:extLst>
          </p:cNvPr>
          <p:cNvSpPr txBox="1">
            <a:spLocks/>
          </p:cNvSpPr>
          <p:nvPr/>
        </p:nvSpPr>
        <p:spPr>
          <a:xfrm>
            <a:off x="311700" y="2451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b="1" dirty="0"/>
              <a:t>Background on Wine</a:t>
            </a:r>
            <a:endParaRPr lang="en-US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DFA1E149-6672-A222-C968-BE862B2482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987370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800676"/>
            <a:ext cx="8292600" cy="598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700" dirty="0"/>
              <a:t>Two large datasets, one for </a:t>
            </a:r>
            <a:r>
              <a:rPr lang="en" sz="1700" b="1" dirty="0"/>
              <a:t>red wine</a:t>
            </a:r>
            <a:r>
              <a:rPr lang="en" sz="1700" dirty="0"/>
              <a:t> and one for </a:t>
            </a:r>
            <a:r>
              <a:rPr lang="en" sz="1700" b="1" dirty="0"/>
              <a:t>white wine</a:t>
            </a:r>
            <a:br>
              <a:rPr lang="en" sz="1700" dirty="0"/>
            </a:br>
            <a:br>
              <a:rPr lang="en" sz="1700" dirty="0"/>
            </a:br>
            <a:br>
              <a:rPr lang="en" sz="1700" dirty="0"/>
            </a:br>
            <a:br>
              <a:rPr lang="en" sz="1700" dirty="0"/>
            </a:br>
            <a:br>
              <a:rPr lang="en" sz="1700" dirty="0"/>
            </a:br>
            <a:br>
              <a:rPr lang="en" sz="1700" dirty="0"/>
            </a:br>
            <a:endParaRPr lang="en" sz="17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700" b="1" dirty="0"/>
              <a:t>Objective</a:t>
            </a:r>
          </a:p>
          <a:p>
            <a:pPr lvl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300" dirty="0"/>
              <a:t>Build a </a:t>
            </a:r>
            <a:r>
              <a:rPr lang="en-US" sz="1300" b="1" dirty="0"/>
              <a:t>model</a:t>
            </a:r>
            <a:r>
              <a:rPr lang="en-US" sz="1300" dirty="0"/>
              <a:t> </a:t>
            </a:r>
            <a:r>
              <a:rPr lang="en-US" sz="1300" b="1" dirty="0"/>
              <a:t>to</a:t>
            </a:r>
            <a:r>
              <a:rPr lang="en-US" sz="1300" dirty="0"/>
              <a:t> </a:t>
            </a:r>
            <a:r>
              <a:rPr lang="en-US" sz="1300" b="1" dirty="0"/>
              <a:t>predict</a:t>
            </a:r>
            <a:r>
              <a:rPr lang="en-US" sz="1300" dirty="0"/>
              <a:t> </a:t>
            </a:r>
            <a:r>
              <a:rPr lang="en-US" sz="1300" b="1" dirty="0"/>
              <a:t>wine</a:t>
            </a:r>
            <a:r>
              <a:rPr lang="en-US" sz="1300" dirty="0"/>
              <a:t> </a:t>
            </a:r>
            <a:r>
              <a:rPr lang="en-US" sz="1300" b="1" dirty="0"/>
              <a:t>taste preferences</a:t>
            </a:r>
            <a:r>
              <a:rPr lang="en-US" sz="1300" dirty="0"/>
              <a:t> based on distinct variables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0920" y="192560"/>
            <a:ext cx="1591617" cy="126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6788" y="1744050"/>
            <a:ext cx="3130126" cy="13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1937251" y="3089627"/>
            <a:ext cx="14292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3"/>
                </a:solidFill>
                <a:latin typeface="Proxima Nova"/>
                <a:sym typeface="Proxima Nova"/>
              </a:rPr>
              <a:t>Red Wine</a:t>
            </a: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22397" y="1744050"/>
            <a:ext cx="3106814" cy="13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5561204" y="3089627"/>
            <a:ext cx="14292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3"/>
                </a:solidFill>
                <a:latin typeface="Proxima Nova"/>
                <a:sym typeface="Proxima Nova"/>
              </a:rPr>
              <a:t>White Wine</a:t>
            </a:r>
          </a:p>
        </p:txBody>
      </p: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1FA05E02-3D3C-58D3-85E5-1C1B9D1376A2}"/>
              </a:ext>
            </a:extLst>
          </p:cNvPr>
          <p:cNvSpPr txBox="1">
            <a:spLocks/>
          </p:cNvSpPr>
          <p:nvPr/>
        </p:nvSpPr>
        <p:spPr>
          <a:xfrm>
            <a:off x="311700" y="2451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b="1" dirty="0"/>
              <a:t>Data Description</a:t>
            </a:r>
            <a:endParaRPr lang="en-US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2FD6074A-B8B9-595A-2C8B-4C6FC31B09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2364089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05985" y="868815"/>
            <a:ext cx="82227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" sz="1700" dirty="0"/>
              <a:t>Total </a:t>
            </a:r>
            <a:r>
              <a:rPr lang="en" sz="1700" b="1" dirty="0"/>
              <a:t>acidity</a:t>
            </a:r>
            <a:r>
              <a:rPr lang="en" sz="1700" dirty="0"/>
              <a:t> tells us the concentration of acids present in wine</a:t>
            </a:r>
            <a:br>
              <a:rPr lang="en" sz="1700" dirty="0"/>
            </a:br>
            <a:endParaRPr sz="1700"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" sz="1700" b="1" dirty="0"/>
              <a:t>Potential of hydrogen (pH)</a:t>
            </a:r>
            <a:r>
              <a:rPr lang="en" sz="1700" dirty="0"/>
              <a:t> level tells us how intense these acids taste</a:t>
            </a:r>
            <a:br>
              <a:rPr lang="en" sz="1700" dirty="0"/>
            </a:br>
            <a:endParaRPr sz="600" dirty="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en" sz="1300" dirty="0"/>
              <a:t>Measures the degree of relative alkalinity of a liquid on a scale of 0 to 14, with 7 being neutral</a:t>
            </a:r>
            <a:br>
              <a:rPr lang="en" sz="1300" dirty="0"/>
            </a:br>
            <a:endParaRPr sz="1300"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" sz="1700" dirty="0"/>
              <a:t>Winemakers use </a:t>
            </a:r>
            <a:r>
              <a:rPr lang="en" sz="1700" b="1" dirty="0"/>
              <a:t>pH</a:t>
            </a:r>
            <a:r>
              <a:rPr lang="en" sz="1700" dirty="0"/>
              <a:t> as a way to measure ripeness in relation to </a:t>
            </a:r>
            <a:r>
              <a:rPr lang="en" sz="1700" b="1" dirty="0"/>
              <a:t>acidity</a:t>
            </a:r>
            <a:br>
              <a:rPr lang="en" sz="1700" dirty="0"/>
            </a:br>
            <a:endParaRPr sz="600" dirty="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en" sz="1300" dirty="0"/>
              <a:t>Low pH wines will taste tart and crisp</a:t>
            </a:r>
            <a:br>
              <a:rPr lang="en" sz="1300" dirty="0"/>
            </a:br>
            <a:endParaRPr sz="600" dirty="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en" sz="1300" dirty="0"/>
              <a:t>Higher pH wines will taste flat and lack freshness</a:t>
            </a:r>
            <a:br>
              <a:rPr lang="en" sz="1300" dirty="0"/>
            </a:br>
            <a:endParaRPr sz="600" dirty="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en" sz="1300" dirty="0"/>
              <a:t>Most importantly, higher pH wines are more susceptible to bacterial growth, as bacteria thrive in higher pH environments</a:t>
            </a:r>
            <a:endParaRPr sz="1300"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7080" y="268116"/>
            <a:ext cx="1805018" cy="9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ED81D841-B7B8-1785-FFD2-CC260C77A350}"/>
              </a:ext>
            </a:extLst>
          </p:cNvPr>
          <p:cNvSpPr txBox="1">
            <a:spLocks/>
          </p:cNvSpPr>
          <p:nvPr/>
        </p:nvSpPr>
        <p:spPr>
          <a:xfrm>
            <a:off x="311700" y="2451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b="1" dirty="0"/>
              <a:t>Importance of Specific Variables in Wine</a:t>
            </a:r>
            <a:endParaRPr lang="en-US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612" y="244843"/>
            <a:ext cx="6922776" cy="461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610429C-F114-F71D-AFE9-3C2EFFAC081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997966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11700" y="86926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700" dirty="0"/>
              <a:t>Ideal pH range for red wine is </a:t>
            </a:r>
            <a:r>
              <a:rPr lang="en" sz="1700" b="1" dirty="0"/>
              <a:t>3.3 - 3.6</a:t>
            </a:r>
            <a:br>
              <a:rPr lang="en" sz="1700" dirty="0"/>
            </a:br>
            <a:endParaRPr lang="en" sz="17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700" dirty="0"/>
              <a:t>Ideal pH range for white wine is </a:t>
            </a:r>
            <a:r>
              <a:rPr lang="en" sz="1700" b="1" dirty="0"/>
              <a:t>3.0 - 3.4</a:t>
            </a:r>
            <a:br>
              <a:rPr lang="en" sz="1700" dirty="0"/>
            </a:br>
            <a:endParaRPr sz="17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700" dirty="0"/>
              <a:t>Warmer climates result in higher sugar and lower acidity, whereas cooler climates result in lower sugar and higher acidity</a:t>
            </a:r>
            <a:br>
              <a:rPr lang="en" sz="1700" dirty="0"/>
            </a:br>
            <a:endParaRPr sz="1700" dirty="0"/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" sz="1700" dirty="0"/>
              <a:t>In a less acidic environment, a winemaker needs to compensate with higher doses of sulfur dioxide (SO2) to keep bacteria away</a:t>
            </a:r>
            <a:br>
              <a:rPr lang="en-US" sz="800" dirty="0"/>
            </a:br>
            <a:endParaRPr lang="en" sz="600" dirty="0"/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" sz="1300" dirty="0"/>
              <a:t>E.g. a red wine with a pH of 3.9 would require about 60 mg/L of free SO2 to inhibit bacteria whereas a similar wine but with a pH of 3.2 would only require about 13 mg/L</a:t>
            </a:r>
            <a:endParaRPr sz="1300" dirty="0"/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72458" y="460039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3F872337-9328-8B3A-B821-F01E817E6039}"/>
              </a:ext>
            </a:extLst>
          </p:cNvPr>
          <p:cNvSpPr txBox="1">
            <a:spLocks/>
          </p:cNvSpPr>
          <p:nvPr/>
        </p:nvSpPr>
        <p:spPr>
          <a:xfrm>
            <a:off x="311700" y="2451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b="1" dirty="0"/>
              <a:t>Ideal Acidity for Wine</a:t>
            </a:r>
            <a:endParaRPr lang="en-US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FE8D6B50-3331-865B-5E5E-9D7EDF6FFC0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848519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311700" y="86926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700" dirty="0"/>
              <a:t>Wines of </a:t>
            </a:r>
            <a:r>
              <a:rPr lang="en" sz="1700" b="1" dirty="0"/>
              <a:t>different acidity levels</a:t>
            </a:r>
            <a:r>
              <a:rPr lang="en" sz="1700" dirty="0"/>
              <a:t> can be </a:t>
            </a:r>
            <a:r>
              <a:rPr lang="en" sz="1700" b="1" dirty="0"/>
              <a:t>blended</a:t>
            </a:r>
            <a:r>
              <a:rPr lang="en" sz="1700" dirty="0"/>
              <a:t> to increase or lower the pH</a:t>
            </a:r>
            <a:br>
              <a:rPr lang="en" sz="1700" dirty="0"/>
            </a:br>
            <a:endParaRPr sz="17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700" b="1" dirty="0"/>
              <a:t>Acid reduction</a:t>
            </a:r>
            <a:r>
              <a:rPr lang="en" sz="1700" dirty="0"/>
              <a:t> using potassium bicarbonate (KHCO</a:t>
            </a:r>
            <a:r>
              <a:rPr lang="en" sz="1700" baseline="-25000" dirty="0"/>
              <a:t>3</a:t>
            </a:r>
            <a:r>
              <a:rPr lang="en" sz="1700" dirty="0"/>
              <a:t>) or agents such as ACIDEX to remove acidity and raise the pH</a:t>
            </a:r>
            <a:br>
              <a:rPr lang="en" sz="1700" dirty="0"/>
            </a:br>
            <a:endParaRPr sz="17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700" b="1" dirty="0"/>
              <a:t>Cold stabilization</a:t>
            </a:r>
            <a:r>
              <a:rPr lang="en" sz="1700" dirty="0"/>
              <a:t> of wine can be used to increase or decrease pH</a:t>
            </a:r>
            <a:br>
              <a:rPr lang="en" sz="1700" dirty="0"/>
            </a:br>
            <a:endParaRPr sz="17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700" b="1" dirty="0"/>
              <a:t>H</a:t>
            </a:r>
            <a:r>
              <a:rPr lang="en" sz="1700" b="1" baseline="-25000" dirty="0"/>
              <a:t>2</a:t>
            </a:r>
            <a:r>
              <a:rPr lang="en" sz="1700" b="1" dirty="0"/>
              <a:t>O</a:t>
            </a:r>
            <a:r>
              <a:rPr lang="en" sz="1700" dirty="0"/>
              <a:t> can be added to wine to </a:t>
            </a:r>
            <a:r>
              <a:rPr lang="en" sz="1700" b="1" dirty="0"/>
              <a:t>dilute</a:t>
            </a:r>
            <a:r>
              <a:rPr lang="en" sz="1700" dirty="0"/>
              <a:t> its acidity and increase the pH</a:t>
            </a:r>
            <a:br>
              <a:rPr lang="en" sz="1700" dirty="0"/>
            </a:br>
            <a:endParaRPr sz="17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700" b="1" dirty="0"/>
              <a:t>Malolactic fermentation</a:t>
            </a:r>
            <a:r>
              <a:rPr lang="en" sz="1700" dirty="0"/>
              <a:t> can raise the pH and alter the acidity of wine</a:t>
            </a:r>
            <a:endParaRPr sz="1700" dirty="0"/>
          </a:p>
        </p:txBody>
      </p:sp>
      <p:sp>
        <p:nvSpPr>
          <p:cNvPr id="116" name="Google Shape;116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90BE3214-DF07-101A-3A88-C5C6C435C285}"/>
              </a:ext>
            </a:extLst>
          </p:cNvPr>
          <p:cNvSpPr txBox="1">
            <a:spLocks/>
          </p:cNvSpPr>
          <p:nvPr/>
        </p:nvSpPr>
        <p:spPr>
          <a:xfrm>
            <a:off x="311700" y="2451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b="1" dirty="0"/>
              <a:t>How Winemakers Control for Acidity</a:t>
            </a:r>
            <a:endParaRPr lang="en-US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A8D03EA-7C89-8B48-279E-CAE41F38F3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3025312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04243" y="801764"/>
            <a:ext cx="8520600" cy="37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8623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700" dirty="0"/>
              <a:t>Response/Dependent variable(s)</a:t>
            </a:r>
          </a:p>
          <a:p>
            <a:pPr marL="865823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300" dirty="0"/>
              <a:t>Wine Quality</a:t>
            </a:r>
          </a:p>
          <a:p>
            <a:pPr marL="408623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700" dirty="0"/>
              <a:t>Regressor/Independent variable(s): </a:t>
            </a:r>
          </a:p>
          <a:p>
            <a:pPr marL="865823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300" dirty="0"/>
              <a:t>Fixed Acidity, Volatile Acidity, Citric Acid, Residual Sugar, Chlorides, Free Sulfur Dioxide, Total Sulfur Dioxide, Density, pH, Sulphates, Alcohol</a:t>
            </a:r>
            <a:endParaRPr lang="en-US" sz="1300" dirty="0">
              <a:solidFill>
                <a:srgbClr val="000000"/>
              </a:solidFill>
            </a:endParaRPr>
          </a:p>
          <a:p>
            <a:pPr marL="408623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700" dirty="0"/>
              <a:t>Training and Test sets</a:t>
            </a:r>
          </a:p>
          <a:p>
            <a:pPr marL="865823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300" dirty="0"/>
              <a:t>Red wine</a:t>
            </a:r>
          </a:p>
          <a:p>
            <a:pPr marL="1323023" lvl="2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100" dirty="0"/>
              <a:t>Red training set: [1:800,]</a:t>
            </a:r>
          </a:p>
          <a:p>
            <a:pPr marL="1323023" lvl="2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100" dirty="0"/>
              <a:t>Red test set: [801:nrow(red),]</a:t>
            </a:r>
          </a:p>
          <a:p>
            <a:pPr marL="865823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300" dirty="0"/>
              <a:t>White wine</a:t>
            </a:r>
          </a:p>
          <a:p>
            <a:pPr marL="1323023" lvl="2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100" dirty="0"/>
              <a:t>White training set: [1:2400,]</a:t>
            </a:r>
          </a:p>
          <a:p>
            <a:pPr marL="1323023" lvl="2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100" dirty="0"/>
              <a:t>White test set: [2401:nrow(white),]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3090" y="3000085"/>
            <a:ext cx="1840425" cy="117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962BAD7D-F7F0-2E1C-7A91-1BCA91CA8A75}"/>
              </a:ext>
            </a:extLst>
          </p:cNvPr>
          <p:cNvSpPr txBox="1">
            <a:spLocks/>
          </p:cNvSpPr>
          <p:nvPr/>
        </p:nvSpPr>
        <p:spPr>
          <a:xfrm>
            <a:off x="311700" y="2451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b="1" dirty="0"/>
              <a:t>Multiple Linear Regression</a:t>
            </a:r>
            <a:endParaRPr lang="en-US" b="1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pearmint">
  <a:themeElements>
    <a:clrScheme name="Custom 1">
      <a:dk1>
        <a:srgbClr val="202729"/>
      </a:dk1>
      <a:lt1>
        <a:srgbClr val="FFFFFF"/>
      </a:lt1>
      <a:dk2>
        <a:srgbClr val="AE0000"/>
      </a:dk2>
      <a:lt2>
        <a:srgbClr val="E13A49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1174</TotalTime>
  <Words>2164</Words>
  <Application>Microsoft Macintosh PowerPoint</Application>
  <PresentationFormat>On-screen Show (16:9)</PresentationFormat>
  <Paragraphs>205</Paragraphs>
  <Slides>25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Courier New</vt:lpstr>
      <vt:lpstr>Proxima Nova</vt:lpstr>
      <vt:lpstr>Arial</vt:lpstr>
      <vt:lpstr>Lato</vt:lpstr>
      <vt:lpstr>Georgia</vt:lpstr>
      <vt:lpstr>Roboto</vt:lpstr>
      <vt:lpstr>Open Sans</vt:lpstr>
      <vt:lpstr>Spearmint</vt:lpstr>
      <vt:lpstr>think-cell Slide</vt:lpstr>
      <vt:lpstr>Modeling Wine Preferences via Data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Dev Misra</cp:lastModifiedBy>
  <cp:revision>139</cp:revision>
  <dcterms:modified xsi:type="dcterms:W3CDTF">2025-02-16T00:11:30Z</dcterms:modified>
</cp:coreProperties>
</file>